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5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0" r:id="rId2"/>
    <p:sldMasterId id="2147483686" r:id="rId3"/>
    <p:sldMasterId id="2147483692" r:id="rId4"/>
    <p:sldMasterId id="2147483698" r:id="rId5"/>
    <p:sldMasterId id="2147483703" r:id="rId6"/>
  </p:sldMasterIdLst>
  <p:notesMasterIdLst>
    <p:notesMasterId r:id="rId16"/>
  </p:notesMasterIdLst>
  <p:sldIdLst>
    <p:sldId id="364" r:id="rId7"/>
    <p:sldId id="417" r:id="rId8"/>
    <p:sldId id="423" r:id="rId9"/>
    <p:sldId id="427" r:id="rId10"/>
    <p:sldId id="424" r:id="rId11"/>
    <p:sldId id="425" r:id="rId12"/>
    <p:sldId id="426" r:id="rId13"/>
    <p:sldId id="416" r:id="rId14"/>
    <p:sldId id="428" r:id="rId15"/>
  </p:sldIdLst>
  <p:sldSz cx="10691813" cy="7559675"/>
  <p:notesSz cx="6761163" cy="99425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606251E-B93A-4C8D-A3CD-48626351D2FC}">
          <p14:sldIdLst>
            <p14:sldId id="364"/>
            <p14:sldId id="417"/>
            <p14:sldId id="423"/>
            <p14:sldId id="427"/>
            <p14:sldId id="424"/>
            <p14:sldId id="425"/>
            <p14:sldId id="426"/>
            <p14:sldId id="416"/>
            <p14:sldId id="428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381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D9F50B"/>
    <a:srgbClr val="FFCC99"/>
    <a:srgbClr val="CCECFF"/>
    <a:srgbClr val="CCFF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82" autoAdjust="0"/>
    <p:restoredTop sz="90490" autoAdjust="0"/>
  </p:normalViewPr>
  <p:slideViewPr>
    <p:cSldViewPr snapToGrid="0">
      <p:cViewPr>
        <p:scale>
          <a:sx n="75" d="100"/>
          <a:sy n="75" d="100"/>
        </p:scale>
        <p:origin x="-2094" y="-756"/>
      </p:cViewPr>
      <p:guideLst>
        <p:guide orient="horz" pos="2381"/>
        <p:guide pos="336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1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</a:t>
            </a:r>
            <a:r>
              <a:rPr lang="ru-RU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адаптации, </a:t>
            </a:r>
            <a:r>
              <a:rPr lang="ru-RU" sz="1600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56743136130351024"/>
          <c:y val="1.9999867717410424E-2"/>
        </c:manualLayout>
      </c:layout>
      <c:overlay val="0"/>
      <c:spPr>
        <a:solidFill>
          <a:schemeClr val="accent1">
            <a:lumMod val="20000"/>
            <a:lumOff val="80000"/>
          </a:schemeClr>
        </a:solidFill>
      </c:spPr>
    </c:title>
    <c:autoTitleDeleted val="0"/>
    <c:plotArea>
      <c:layout>
        <c:manualLayout>
          <c:layoutTarget val="inner"/>
          <c:xMode val="edge"/>
          <c:yMode val="edge"/>
          <c:x val="0.16954716241382689"/>
          <c:y val="0.18027127821275951"/>
          <c:w val="0.82915349284079165"/>
          <c:h val="0.641085838487368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</c:v>
                </c:pt>
              </c:strCache>
            </c:strRef>
          </c:tx>
          <c:spPr>
            <a:ln w="34925" cmpd="sng">
              <a:solidFill>
                <a:schemeClr val="tx1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2022 октябрь</c:v>
                </c:pt>
                <c:pt idx="1">
                  <c:v>2022 май</c:v>
                </c:pt>
                <c:pt idx="2">
                  <c:v>2023 октябрь</c:v>
                </c:pt>
                <c:pt idx="3">
                  <c:v>2023 май</c:v>
                </c:pt>
                <c:pt idx="4">
                  <c:v>2024 октябрь</c:v>
                </c:pt>
                <c:pt idx="5">
                  <c:v>2024 май</c:v>
                </c:pt>
              </c:strCache>
            </c:strRef>
          </c:cat>
          <c:val>
            <c:numRef>
              <c:f>Лист1!$B$2:$B$7</c:f>
              <c:numCache>
                <c:formatCode>0%</c:formatCode>
                <c:ptCount val="6"/>
                <c:pt idx="0">
                  <c:v>0.56999999999999995</c:v>
                </c:pt>
                <c:pt idx="1">
                  <c:v>0.62</c:v>
                </c:pt>
                <c:pt idx="2">
                  <c:v>0.62</c:v>
                </c:pt>
                <c:pt idx="3">
                  <c:v>0.64</c:v>
                </c:pt>
                <c:pt idx="4">
                  <c:v>0.59</c:v>
                </c:pt>
                <c:pt idx="5">
                  <c:v>0.63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2022 октябрь</c:v>
                </c:pt>
                <c:pt idx="1">
                  <c:v>2022 май</c:v>
                </c:pt>
                <c:pt idx="2">
                  <c:v>2023 октябрь</c:v>
                </c:pt>
                <c:pt idx="3">
                  <c:v>2023 май</c:v>
                </c:pt>
                <c:pt idx="4">
                  <c:v>2024 октябрь</c:v>
                </c:pt>
                <c:pt idx="5">
                  <c:v>2024 май</c:v>
                </c:pt>
              </c:strCache>
            </c:strRef>
          </c:cat>
          <c:val>
            <c:numRef>
              <c:f>Лист1!$C$2:$C$7</c:f>
              <c:numCache>
                <c:formatCode>0%</c:formatCode>
                <c:ptCount val="6"/>
                <c:pt idx="0">
                  <c:v>0.31</c:v>
                </c:pt>
                <c:pt idx="1">
                  <c:v>0.27</c:v>
                </c:pt>
                <c:pt idx="2">
                  <c:v>0.28999999999999998</c:v>
                </c:pt>
                <c:pt idx="3">
                  <c:v>0.32</c:v>
                </c:pt>
                <c:pt idx="4">
                  <c:v>0.27</c:v>
                </c:pt>
                <c:pt idx="5">
                  <c:v>0.27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2022 октябрь</c:v>
                </c:pt>
                <c:pt idx="1">
                  <c:v>2022 май</c:v>
                </c:pt>
                <c:pt idx="2">
                  <c:v>2023 октябрь</c:v>
                </c:pt>
                <c:pt idx="3">
                  <c:v>2023 май</c:v>
                </c:pt>
                <c:pt idx="4">
                  <c:v>2024 октябрь</c:v>
                </c:pt>
                <c:pt idx="5">
                  <c:v>2024 май</c:v>
                </c:pt>
              </c:strCache>
            </c:strRef>
          </c:cat>
          <c:val>
            <c:numRef>
              <c:f>Лист1!$D$2:$D$7</c:f>
              <c:numCache>
                <c:formatCode>0%</c:formatCode>
                <c:ptCount val="6"/>
                <c:pt idx="0">
                  <c:v>0.12</c:v>
                </c:pt>
                <c:pt idx="1">
                  <c:v>0.11</c:v>
                </c:pt>
                <c:pt idx="2">
                  <c:v>0.09</c:v>
                </c:pt>
                <c:pt idx="3">
                  <c:v>0.04</c:v>
                </c:pt>
                <c:pt idx="4">
                  <c:v>0.14000000000000001</c:v>
                </c:pt>
                <c:pt idx="5">
                  <c:v>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4953984"/>
        <c:axId val="135264448"/>
      </c:barChart>
      <c:catAx>
        <c:axId val="1349539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5264448"/>
        <c:crosses val="autoZero"/>
        <c:auto val="1"/>
        <c:lblAlgn val="ctr"/>
        <c:lblOffset val="100"/>
        <c:noMultiLvlLbl val="0"/>
      </c:catAx>
      <c:valAx>
        <c:axId val="13526444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3495398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15491009681881052"/>
          <c:y val="3.117245551982718E-3"/>
          <c:w val="0.20281476197631221"/>
          <c:h val="0.33929393615720832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081048966920555"/>
          <c:y val="0.2233352159904603"/>
          <c:w val="0.84145849187444877"/>
          <c:h val="0.56158374314174775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6357376"/>
        <c:axId val="135372800"/>
      </c:barChart>
      <c:catAx>
        <c:axId val="1363573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5372800"/>
        <c:crosses val="autoZero"/>
        <c:auto val="1"/>
        <c:lblAlgn val="ctr"/>
        <c:lblOffset val="100"/>
        <c:noMultiLvlLbl val="0"/>
      </c:catAx>
      <c:valAx>
        <c:axId val="1353728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635737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rgbClr val="000099"/>
                </a:solidFill>
              </a:defRPr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Отчисление</a:t>
            </a:r>
            <a:r>
              <a:rPr lang="ru-RU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студентов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solidFill>
          <a:schemeClr val="accent1">
            <a:lumMod val="20000"/>
            <a:lumOff val="80000"/>
          </a:schemeClr>
        </a:solidFill>
      </c:spPr>
    </c:title>
    <c:autoTitleDeleted val="0"/>
    <c:plotArea>
      <c:layout>
        <c:manualLayout>
          <c:layoutTarget val="inner"/>
          <c:xMode val="edge"/>
          <c:yMode val="edge"/>
          <c:x val="0.13430898082713325"/>
          <c:y val="0.18901127719387989"/>
          <c:w val="0.692599388474474"/>
          <c:h val="0.6596292229739853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6355840"/>
        <c:axId val="135374528"/>
      </c:barChart>
      <c:catAx>
        <c:axId val="1363558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5374528"/>
        <c:crosses val="autoZero"/>
        <c:auto val="1"/>
        <c:lblAlgn val="ctr"/>
        <c:lblOffset val="100"/>
        <c:noMultiLvlLbl val="0"/>
      </c:catAx>
      <c:valAx>
        <c:axId val="135374528"/>
        <c:scaling>
          <c:orientation val="minMax"/>
        </c:scaling>
        <c:delete val="1"/>
        <c:axPos val="l"/>
        <c:majorGridlines/>
        <c:numFmt formatCode="0%" sourceLinked="1"/>
        <c:majorTickMark val="out"/>
        <c:minorTickMark val="none"/>
        <c:tickLblPos val="none"/>
        <c:crossAx val="1363558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Правонарушения,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20874751102082545"/>
          <c:y val="4.9909530788187426E-2"/>
        </c:manualLayout>
      </c:layout>
      <c:overlay val="0"/>
      <c:spPr>
        <a:solidFill>
          <a:srgbClr val="5B9BD5">
            <a:lumMod val="20000"/>
            <a:lumOff val="80000"/>
          </a:srgbClr>
        </a:solidFill>
      </c:spPr>
    </c:title>
    <c:autoTitleDeleted val="0"/>
    <c:plotArea>
      <c:layout>
        <c:manualLayout>
          <c:layoutTarget val="inner"/>
          <c:xMode val="edge"/>
          <c:yMode val="edge"/>
          <c:x val="0.17631335926381"/>
          <c:y val="0.22582300374915737"/>
          <c:w val="0.77317145883733562"/>
          <c:h val="0.599069456006475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Численность обучающихся, чел</c:v>
                </c:pt>
              </c:strCache>
            </c:strRef>
          </c:tx>
          <c:spPr>
            <a:solidFill>
              <a:srgbClr val="FF0000"/>
            </a:solidFill>
            <a:ln w="34925" cmpd="sng">
              <a:solidFill>
                <a:schemeClr val="tx1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Лист1!$B$2:$B$7</c:f>
              <c:numCache>
                <c:formatCode>0%</c:formatCode>
                <c:ptCount val="6"/>
                <c:pt idx="0">
                  <c:v>0.01</c:v>
                </c:pt>
                <c:pt idx="1">
                  <c:v>0.02</c:v>
                </c:pt>
                <c:pt idx="2">
                  <c:v>0.01</c:v>
                </c:pt>
                <c:pt idx="3">
                  <c:v>0.01</c:v>
                </c:pt>
                <c:pt idx="4" formatCode="0.00%">
                  <c:v>8.0000000000000002E-3</c:v>
                </c:pt>
                <c:pt idx="5">
                  <c:v>0.01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6513536"/>
        <c:axId val="135377408"/>
      </c:barChart>
      <c:catAx>
        <c:axId val="1365135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35377408"/>
        <c:crosses val="autoZero"/>
        <c:auto val="1"/>
        <c:lblAlgn val="ctr"/>
        <c:lblOffset val="100"/>
        <c:noMultiLvlLbl val="0"/>
      </c:catAx>
      <c:valAx>
        <c:axId val="13537740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36513536"/>
        <c:crosses val="autoZero"/>
        <c:crossBetween val="between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rgbClr val="000099"/>
                </a:solidFill>
              </a:defRPr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Отчисление</a:t>
            </a:r>
            <a:r>
              <a:rPr lang="ru-RU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студентов, категории детей сирот, </a:t>
            </a:r>
            <a:r>
              <a:rPr lang="ru-RU" sz="1800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solidFill>
          <a:schemeClr val="accent1">
            <a:lumMod val="20000"/>
            <a:lumOff val="80000"/>
          </a:schemeClr>
        </a:solidFill>
      </c:spPr>
    </c:title>
    <c:autoTitleDeleted val="0"/>
    <c:plotArea>
      <c:layout>
        <c:manualLayout>
          <c:layoutTarget val="inner"/>
          <c:xMode val="edge"/>
          <c:yMode val="edge"/>
          <c:x val="0.13430898082713325"/>
          <c:y val="0.18901127719387989"/>
          <c:w val="0.692599388474474"/>
          <c:h val="0.65962922297398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выпускников, состоящих на учете в службе занятости в качестве безработных</c:v>
                </c:pt>
              </c:strCache>
            </c:strRef>
          </c:tx>
          <c:spPr>
            <a:solidFill>
              <a:srgbClr val="FF0000"/>
            </a:solidFill>
            <a:ln w="34925">
              <a:solidFill>
                <a:schemeClr val="tx1"/>
              </a:solidFill>
            </a:ln>
          </c:spPr>
          <c:invertIfNegative val="0"/>
          <c:dLbls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3%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Лист1!$B$2:$B$7</c:f>
              <c:numCache>
                <c:formatCode>0%</c:formatCode>
                <c:ptCount val="6"/>
                <c:pt idx="0">
                  <c:v>0.01</c:v>
                </c:pt>
                <c:pt idx="1">
                  <c:v>0.01</c:v>
                </c:pt>
                <c:pt idx="2">
                  <c:v>0.03</c:v>
                </c:pt>
                <c:pt idx="3">
                  <c:v>0.03</c:v>
                </c:pt>
                <c:pt idx="4">
                  <c:v>0.02</c:v>
                </c:pt>
                <c:pt idx="5">
                  <c:v>0.02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4951936"/>
        <c:axId val="135379136"/>
      </c:barChart>
      <c:catAx>
        <c:axId val="1349519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5379136"/>
        <c:crosses val="autoZero"/>
        <c:auto val="1"/>
        <c:lblAlgn val="ctr"/>
        <c:lblOffset val="100"/>
        <c:noMultiLvlLbl val="0"/>
      </c:catAx>
      <c:valAx>
        <c:axId val="135379136"/>
        <c:scaling>
          <c:orientation val="minMax"/>
        </c:scaling>
        <c:delete val="1"/>
        <c:axPos val="l"/>
        <c:majorGridlines/>
        <c:numFmt formatCode="0%" sourceLinked="1"/>
        <c:majorTickMark val="out"/>
        <c:minorTickMark val="none"/>
        <c:tickLblPos val="none"/>
        <c:crossAx val="1349519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rgbClr val="000099"/>
                </a:solidFill>
              </a:defRPr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Самовольные уходы,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solidFill>
          <a:schemeClr val="accent1">
            <a:lumMod val="20000"/>
            <a:lumOff val="80000"/>
          </a:schemeClr>
        </a:solidFill>
      </c:spPr>
    </c:title>
    <c:autoTitleDeleted val="0"/>
    <c:plotArea>
      <c:layout>
        <c:manualLayout>
          <c:layoutTarget val="inner"/>
          <c:xMode val="edge"/>
          <c:yMode val="edge"/>
          <c:x val="9.2776680461361477E-2"/>
          <c:y val="0.19859555778348903"/>
          <c:w val="0.84145849187444877"/>
          <c:h val="0.561583743141747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уходов</c:v>
                </c:pt>
              </c:strCache>
            </c:strRef>
          </c:tx>
          <c:spPr>
            <a:solidFill>
              <a:srgbClr val="92D050"/>
            </a:solidFill>
            <a:ln w="34925">
              <a:solidFill>
                <a:schemeClr val="tx1"/>
              </a:solidFill>
            </a:ln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3</c:v>
                </c:pt>
                <c:pt idx="4">
                  <c:v>3</c:v>
                </c:pt>
                <c:pt idx="5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7343872"/>
        <c:axId val="135379712"/>
      </c:barChart>
      <c:catAx>
        <c:axId val="1473438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5379712"/>
        <c:crosses val="autoZero"/>
        <c:auto val="1"/>
        <c:lblAlgn val="ctr"/>
        <c:lblOffset val="100"/>
        <c:noMultiLvlLbl val="0"/>
      </c:catAx>
      <c:valAx>
        <c:axId val="1353797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73438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0.46662</cdr:x>
      <cdr:y>0.51169</cdr:y>
    </cdr:from>
    <cdr:to>
      <cdr:x>0.55346</cdr:x>
      <cdr:y>0.8362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456513" y="1624630"/>
          <a:ext cx="457200" cy="10303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0.57548</cdr:x>
      <cdr:y>0.28859</cdr:y>
    </cdr:from>
    <cdr:to>
      <cdr:x>0.6244</cdr:x>
      <cdr:y>0.83214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3029623" y="916292"/>
          <a:ext cx="257577" cy="17257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>
            <a:solidFill>
              <a:schemeClr val="tx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29837" cy="4988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2" y="0"/>
            <a:ext cx="2929837" cy="4988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E0E293-839F-4499-B95E-737BC138A8B5}" type="datetimeFigureOut">
              <a:rPr lang="ru-RU" smtClean="0"/>
              <a:pPr/>
              <a:t>03.12.2025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08063" y="1243013"/>
            <a:ext cx="47450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84834"/>
            <a:ext cx="5408930" cy="391486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3663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2" y="9443663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2066AB-B8F1-4319-BF1C-FBB1327D72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7497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CAE877-9AEE-452C-8BEB-350DE6ED2989}" type="slidenum">
              <a:rPr lang="ru-RU" altLang="ru-RU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altLang="ru-RU" dirty="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066AB-B8F1-4319-BF1C-FBB1327D727F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24810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F84C2D15-19C9-4620-809A-F90BE75EECD0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GB" smtClean="0">
              <a:solidFill>
                <a:prstClr val="black"/>
              </a:solidFill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8063" y="1243013"/>
            <a:ext cx="4745037" cy="3355975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ru-RU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066AB-B8F1-4319-BF1C-FBB1327D727F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2481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38692" y="3067026"/>
            <a:ext cx="53784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500" b="1" dirty="0" smtClean="0">
                <a:solidFill>
                  <a:srgbClr val="435372"/>
                </a:solidFill>
                <a:latin typeface="Myriad Pro" panose="020B0503030403020204" pitchFamily="34" charset="0"/>
              </a:rPr>
              <a:t>СОЦИАЛЬНЫЙ ПРОЕКТ</a:t>
            </a:r>
            <a:endParaRPr lang="ru-RU" sz="3500" b="1" dirty="0">
              <a:solidFill>
                <a:srgbClr val="435372"/>
              </a:solidFill>
              <a:latin typeface="Myriad Pro" panose="020B0503030403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38692" y="604588"/>
            <a:ext cx="537848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rgbClr val="435372"/>
                </a:solidFill>
                <a:latin typeface="Myriad Pro" panose="020B0503030403020204" pitchFamily="34" charset="0"/>
              </a:rPr>
              <a:t>МИНИСТЕРСТВО ОБРАЗОВАНИЯ </a:t>
            </a:r>
            <a:r>
              <a:rPr lang="ru-RU" sz="2200" b="1" dirty="0" smtClean="0">
                <a:solidFill>
                  <a:srgbClr val="435372"/>
                </a:solidFill>
                <a:latin typeface="Myriad Pro" panose="020B0503030403020204" pitchFamily="34" charset="0"/>
              </a:rPr>
              <a:t>КРАСНОЯРСКОГО КРАЯ </a:t>
            </a:r>
          </a:p>
          <a:p>
            <a:pPr algn="ctr"/>
            <a:r>
              <a:rPr lang="ru-RU" sz="2200" b="1" dirty="0" smtClean="0">
                <a:solidFill>
                  <a:srgbClr val="435372"/>
                </a:solidFill>
                <a:latin typeface="Myriad Pro" panose="020B0503030403020204" pitchFamily="34" charset="0"/>
              </a:rPr>
              <a:t>КГБПОУ «ДИВНОГОРСКИЙ ГИДРОЭНЕРГЕТИЧЕСКИЙ ТЕХНИКУМ </a:t>
            </a:r>
          </a:p>
          <a:p>
            <a:pPr algn="ctr"/>
            <a:r>
              <a:rPr lang="ru-RU" sz="2200" b="1" dirty="0" smtClean="0">
                <a:solidFill>
                  <a:srgbClr val="435372"/>
                </a:solidFill>
                <a:latin typeface="Myriad Pro" panose="020B0503030403020204" pitchFamily="34" charset="0"/>
              </a:rPr>
              <a:t>ИМЕНИ </a:t>
            </a:r>
            <a:r>
              <a:rPr lang="ru-RU" sz="2200" b="1" dirty="0">
                <a:solidFill>
                  <a:srgbClr val="435372"/>
                </a:solidFill>
                <a:latin typeface="Myriad Pro" panose="020B0503030403020204" pitchFamily="34" charset="0"/>
              </a:rPr>
              <a:t>А.Е. БОЧКИНА»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1"/>
          </p:nvPr>
        </p:nvSpPr>
        <p:spPr>
          <a:xfrm>
            <a:off x="4438692" y="4499917"/>
            <a:ext cx="5378482" cy="246221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>
                <a:solidFill>
                  <a:srgbClr val="435372"/>
                </a:solidFill>
                <a:latin typeface="Myriad Pro" panose="020B0503030403020204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46123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8363" y="1543434"/>
            <a:ext cx="8553450" cy="640472"/>
          </a:xfrm>
          <a:prstGeom prst="rect">
            <a:avLst/>
          </a:prstGeom>
        </p:spPr>
        <p:txBody>
          <a:bodyPr lIns="104287" tIns="52144" rIns="104287" bIns="52144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2138362" y="2351899"/>
            <a:ext cx="8375254" cy="4451809"/>
          </a:xfrm>
          <a:prstGeom prst="rect">
            <a:avLst/>
          </a:prstGeom>
        </p:spPr>
        <p:txBody>
          <a:bodyPr lIns="104287" tIns="52144" rIns="104287" bIns="52144"/>
          <a:lstStyle/>
          <a:p>
            <a:pPr lv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54762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38692" y="3067026"/>
            <a:ext cx="53784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500" b="1" dirty="0" smtClean="0">
                <a:solidFill>
                  <a:srgbClr val="435372"/>
                </a:solidFill>
                <a:latin typeface="Myriad Pro" panose="020B0503030403020204" pitchFamily="34" charset="0"/>
              </a:rPr>
              <a:t>СОЦИАЛЬНЫЙ ПРОЕКТ</a:t>
            </a:r>
            <a:endParaRPr lang="ru-RU" sz="3500" b="1" dirty="0">
              <a:solidFill>
                <a:srgbClr val="435372"/>
              </a:solidFill>
              <a:latin typeface="Myriad Pro" panose="020B0503030403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38692" y="604588"/>
            <a:ext cx="537848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rgbClr val="435372"/>
                </a:solidFill>
                <a:latin typeface="Myriad Pro" panose="020B0503030403020204" pitchFamily="34" charset="0"/>
              </a:rPr>
              <a:t>МИНИСТЕРСТВО ОБРАЗОВАНИЯ </a:t>
            </a:r>
            <a:r>
              <a:rPr lang="ru-RU" sz="2200" b="1" dirty="0" smtClean="0">
                <a:solidFill>
                  <a:srgbClr val="435372"/>
                </a:solidFill>
                <a:latin typeface="Myriad Pro" panose="020B0503030403020204" pitchFamily="34" charset="0"/>
              </a:rPr>
              <a:t>КРАСНОЯРСКОГО КРАЯ </a:t>
            </a:r>
          </a:p>
          <a:p>
            <a:pPr algn="ctr"/>
            <a:r>
              <a:rPr lang="ru-RU" sz="2200" b="1" dirty="0" smtClean="0">
                <a:solidFill>
                  <a:srgbClr val="435372"/>
                </a:solidFill>
                <a:latin typeface="Myriad Pro" panose="020B0503030403020204" pitchFamily="34" charset="0"/>
              </a:rPr>
              <a:t>КГБПОУ «ДИВНОГОРСКИЙ ГИДРОЭНЕРГЕТИЧЕСКИЙ ТЕХНИКУМ </a:t>
            </a:r>
          </a:p>
          <a:p>
            <a:pPr algn="ctr"/>
            <a:r>
              <a:rPr lang="ru-RU" sz="2200" b="1" dirty="0" smtClean="0">
                <a:solidFill>
                  <a:srgbClr val="435372"/>
                </a:solidFill>
                <a:latin typeface="Myriad Pro" panose="020B0503030403020204" pitchFamily="34" charset="0"/>
              </a:rPr>
              <a:t>ИМЕНИ </a:t>
            </a:r>
            <a:r>
              <a:rPr lang="ru-RU" sz="2200" b="1" dirty="0">
                <a:solidFill>
                  <a:srgbClr val="435372"/>
                </a:solidFill>
                <a:latin typeface="Myriad Pro" panose="020B0503030403020204" pitchFamily="34" charset="0"/>
              </a:rPr>
              <a:t>А.Е. БОЧКИНА»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1"/>
          </p:nvPr>
        </p:nvSpPr>
        <p:spPr>
          <a:xfrm>
            <a:off x="4438692" y="4499917"/>
            <a:ext cx="5378482" cy="246221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>
                <a:solidFill>
                  <a:srgbClr val="435372"/>
                </a:solidFill>
                <a:latin typeface="Myriad Pro" panose="020B0503030403020204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9983686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83948" y="215782"/>
            <a:ext cx="53784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500" dirty="0" smtClean="0">
                <a:solidFill>
                  <a:srgbClr val="435372"/>
                </a:solidFill>
                <a:latin typeface="Myriad Pro" panose="020B0503030403020204" pitchFamily="34" charset="0"/>
              </a:rPr>
              <a:t>СОЦИАЛЬНЫЙ ПРОЕКТ</a:t>
            </a:r>
            <a:endParaRPr lang="ru-RU" sz="3500" dirty="0">
              <a:solidFill>
                <a:srgbClr val="435372"/>
              </a:solidFill>
              <a:latin typeface="Myriad Pro" panose="020B0503030403020204" pitchFamily="34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1"/>
          </p:nvPr>
        </p:nvSpPr>
        <p:spPr>
          <a:xfrm>
            <a:off x="3185666" y="1799617"/>
            <a:ext cx="6804756" cy="54366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>
                <a:solidFill>
                  <a:srgbClr val="435372"/>
                </a:solidFill>
                <a:latin typeface="Myriad Pro" panose="020B0503030403020204" pitchFamily="34" charset="0"/>
              </a:defRPr>
            </a:lvl1pPr>
            <a:lvl2pPr>
              <a:defRPr sz="1500">
                <a:solidFill>
                  <a:srgbClr val="435372"/>
                </a:solidFill>
                <a:latin typeface="Myriad Pro" panose="020B0503030403020204" pitchFamily="34" charset="0"/>
              </a:defRPr>
            </a:lvl2pPr>
            <a:lvl3pPr>
              <a:defRPr sz="1500">
                <a:solidFill>
                  <a:srgbClr val="435372"/>
                </a:solidFill>
                <a:latin typeface="Myriad Pro" panose="020B0503030403020204" pitchFamily="34" charset="0"/>
              </a:defRPr>
            </a:lvl3pPr>
            <a:lvl4pPr>
              <a:defRPr sz="1500">
                <a:solidFill>
                  <a:srgbClr val="435372"/>
                </a:solidFill>
                <a:latin typeface="Myriad Pro" panose="020B0503030403020204" pitchFamily="34" charset="0"/>
              </a:defRPr>
            </a:lvl4pPr>
            <a:lvl5pPr>
              <a:defRPr sz="1500">
                <a:solidFill>
                  <a:srgbClr val="435372"/>
                </a:solidFill>
                <a:latin typeface="Myriad Pro" panose="020B0503030403020204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2"/>
          </p:nvPr>
        </p:nvSpPr>
        <p:spPr>
          <a:xfrm>
            <a:off x="3257674" y="1043533"/>
            <a:ext cx="6696744" cy="4410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500" b="1">
                <a:solidFill>
                  <a:schemeClr val="bg1"/>
                </a:solidFill>
                <a:latin typeface="Myriad Pro" panose="020B0503030403020204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606804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список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83948" y="215782"/>
            <a:ext cx="53784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500" dirty="0" smtClean="0">
                <a:solidFill>
                  <a:srgbClr val="435372"/>
                </a:solidFill>
                <a:latin typeface="Myriad Pro" panose="020B0503030403020204" pitchFamily="34" charset="0"/>
              </a:rPr>
              <a:t>СОЦИАЛЬНЫЙ ПРОЕКТ</a:t>
            </a:r>
            <a:endParaRPr lang="ru-RU" sz="3500" dirty="0">
              <a:solidFill>
                <a:srgbClr val="435372"/>
              </a:solidFill>
              <a:latin typeface="Myriad Pro" panose="020B0503030403020204" pitchFamily="34" charset="0"/>
            </a:endParaRPr>
          </a:p>
        </p:txBody>
      </p:sp>
      <p:sp>
        <p:nvSpPr>
          <p:cNvPr id="4" name="Текст 8"/>
          <p:cNvSpPr>
            <a:spLocks noGrp="1"/>
          </p:cNvSpPr>
          <p:nvPr>
            <p:ph type="body" sz="quarter" idx="11"/>
          </p:nvPr>
        </p:nvSpPr>
        <p:spPr>
          <a:xfrm>
            <a:off x="3185666" y="1799617"/>
            <a:ext cx="6804756" cy="5436604"/>
          </a:xfrm>
          <a:prstGeom prst="rect">
            <a:avLst/>
          </a:prstGeom>
        </p:spPr>
        <p:txBody>
          <a:bodyPr/>
          <a:lstStyle>
            <a:lvl1pPr>
              <a:defRPr sz="1500">
                <a:solidFill>
                  <a:srgbClr val="435372"/>
                </a:solidFill>
                <a:latin typeface="Myriad Pro" panose="020B0503030403020204" pitchFamily="34" charset="0"/>
              </a:defRPr>
            </a:lvl1pPr>
            <a:lvl2pPr>
              <a:defRPr sz="1500">
                <a:solidFill>
                  <a:srgbClr val="435372"/>
                </a:solidFill>
                <a:latin typeface="Myriad Pro" panose="020B0503030403020204" pitchFamily="34" charset="0"/>
              </a:defRPr>
            </a:lvl2pPr>
            <a:lvl3pPr>
              <a:defRPr sz="1500">
                <a:solidFill>
                  <a:srgbClr val="435372"/>
                </a:solidFill>
                <a:latin typeface="Myriad Pro" panose="020B0503030403020204" pitchFamily="34" charset="0"/>
              </a:defRPr>
            </a:lvl3pPr>
            <a:lvl4pPr>
              <a:defRPr sz="1500">
                <a:solidFill>
                  <a:srgbClr val="435372"/>
                </a:solidFill>
                <a:latin typeface="Myriad Pro" panose="020B0503030403020204" pitchFamily="34" charset="0"/>
              </a:defRPr>
            </a:lvl4pPr>
            <a:lvl5pPr>
              <a:defRPr sz="1500">
                <a:solidFill>
                  <a:srgbClr val="435372"/>
                </a:solidFill>
                <a:latin typeface="Myriad Pro" panose="020B0503030403020204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12"/>
          <p:cNvSpPr>
            <a:spLocks noGrp="1"/>
          </p:cNvSpPr>
          <p:nvPr>
            <p:ph type="body" sz="quarter" idx="12"/>
          </p:nvPr>
        </p:nvSpPr>
        <p:spPr>
          <a:xfrm>
            <a:off x="3257674" y="1043533"/>
            <a:ext cx="6696744" cy="4410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500" b="1">
                <a:solidFill>
                  <a:schemeClr val="bg1"/>
                </a:solidFill>
                <a:latin typeface="Myriad Pro" panose="020B0503030403020204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6562235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8363" y="1543434"/>
            <a:ext cx="8553450" cy="640472"/>
          </a:xfrm>
          <a:prstGeom prst="rect">
            <a:avLst/>
          </a:prstGeom>
        </p:spPr>
        <p:txBody>
          <a:bodyPr lIns="104287" tIns="52144" rIns="104287" bIns="52144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38362" y="2351899"/>
            <a:ext cx="8375254" cy="4451809"/>
          </a:xfrm>
          <a:prstGeom prst="rect">
            <a:avLst/>
          </a:prstGeom>
        </p:spPr>
        <p:txBody>
          <a:bodyPr lIns="104287" tIns="52144" rIns="104287" bIns="52144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69557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8363" y="1543434"/>
            <a:ext cx="8553450" cy="640472"/>
          </a:xfrm>
          <a:prstGeom prst="rect">
            <a:avLst/>
          </a:prstGeom>
        </p:spPr>
        <p:txBody>
          <a:bodyPr lIns="104287" tIns="52144" rIns="104287" bIns="52144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2138362" y="2351899"/>
            <a:ext cx="8375254" cy="4451809"/>
          </a:xfrm>
          <a:prstGeom prst="rect">
            <a:avLst/>
          </a:prstGeom>
        </p:spPr>
        <p:txBody>
          <a:bodyPr lIns="104287" tIns="52144" rIns="104287" bIns="52144"/>
          <a:lstStyle/>
          <a:p>
            <a:pPr lv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1558928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38692" y="3067026"/>
            <a:ext cx="53784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500" b="1" dirty="0" smtClean="0">
                <a:solidFill>
                  <a:srgbClr val="435372"/>
                </a:solidFill>
                <a:latin typeface="Myriad Pro" panose="020B0503030403020204" pitchFamily="34" charset="0"/>
              </a:rPr>
              <a:t>СОЦИАЛЬНЫЙ ПРОЕКТ</a:t>
            </a:r>
            <a:endParaRPr lang="ru-RU" sz="3500" b="1" dirty="0">
              <a:solidFill>
                <a:srgbClr val="435372"/>
              </a:solidFill>
              <a:latin typeface="Myriad Pro" panose="020B0503030403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38692" y="604588"/>
            <a:ext cx="537848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rgbClr val="435372"/>
                </a:solidFill>
                <a:latin typeface="Myriad Pro" panose="020B0503030403020204" pitchFamily="34" charset="0"/>
              </a:rPr>
              <a:t>МИНИСТЕРСТВО ОБРАЗОВАНИЯ </a:t>
            </a:r>
            <a:r>
              <a:rPr lang="ru-RU" sz="2200" b="1" dirty="0" smtClean="0">
                <a:solidFill>
                  <a:srgbClr val="435372"/>
                </a:solidFill>
                <a:latin typeface="Myriad Pro" panose="020B0503030403020204" pitchFamily="34" charset="0"/>
              </a:rPr>
              <a:t>КРАСНОЯРСКОГО КРАЯ </a:t>
            </a:r>
          </a:p>
          <a:p>
            <a:pPr algn="ctr"/>
            <a:r>
              <a:rPr lang="ru-RU" sz="2200" b="1" dirty="0" smtClean="0">
                <a:solidFill>
                  <a:srgbClr val="435372"/>
                </a:solidFill>
                <a:latin typeface="Myriad Pro" panose="020B0503030403020204" pitchFamily="34" charset="0"/>
              </a:rPr>
              <a:t>КГБПОУ «ДИВНОГОРСКИЙ ГИДРОЭНЕРГЕТИЧЕСКИЙ ТЕХНИКУМ </a:t>
            </a:r>
          </a:p>
          <a:p>
            <a:pPr algn="ctr"/>
            <a:r>
              <a:rPr lang="ru-RU" sz="2200" b="1" dirty="0" smtClean="0">
                <a:solidFill>
                  <a:srgbClr val="435372"/>
                </a:solidFill>
                <a:latin typeface="Myriad Pro" panose="020B0503030403020204" pitchFamily="34" charset="0"/>
              </a:rPr>
              <a:t>ИМЕНИ </a:t>
            </a:r>
            <a:r>
              <a:rPr lang="ru-RU" sz="2200" b="1" dirty="0">
                <a:solidFill>
                  <a:srgbClr val="435372"/>
                </a:solidFill>
                <a:latin typeface="Myriad Pro" panose="020B0503030403020204" pitchFamily="34" charset="0"/>
              </a:rPr>
              <a:t>А.Е. БОЧКИНА»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1"/>
          </p:nvPr>
        </p:nvSpPr>
        <p:spPr>
          <a:xfrm>
            <a:off x="4438692" y="4499917"/>
            <a:ext cx="5378482" cy="246221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>
                <a:solidFill>
                  <a:srgbClr val="435372"/>
                </a:solidFill>
                <a:latin typeface="Myriad Pro" panose="020B0503030403020204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158819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83948" y="215782"/>
            <a:ext cx="53784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500" dirty="0" smtClean="0">
                <a:solidFill>
                  <a:srgbClr val="435372"/>
                </a:solidFill>
                <a:latin typeface="Myriad Pro" panose="020B0503030403020204" pitchFamily="34" charset="0"/>
              </a:rPr>
              <a:t>СОЦИАЛЬНЫЙ ПРОЕКТ</a:t>
            </a:r>
            <a:endParaRPr lang="ru-RU" sz="3500" dirty="0">
              <a:solidFill>
                <a:srgbClr val="435372"/>
              </a:solidFill>
              <a:latin typeface="Myriad Pro" panose="020B0503030403020204" pitchFamily="34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1"/>
          </p:nvPr>
        </p:nvSpPr>
        <p:spPr>
          <a:xfrm>
            <a:off x="3185666" y="1799617"/>
            <a:ext cx="6804756" cy="54366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>
                <a:solidFill>
                  <a:srgbClr val="435372"/>
                </a:solidFill>
                <a:latin typeface="Myriad Pro" panose="020B0503030403020204" pitchFamily="34" charset="0"/>
              </a:defRPr>
            </a:lvl1pPr>
            <a:lvl2pPr>
              <a:defRPr sz="1500">
                <a:solidFill>
                  <a:srgbClr val="435372"/>
                </a:solidFill>
                <a:latin typeface="Myriad Pro" panose="020B0503030403020204" pitchFamily="34" charset="0"/>
              </a:defRPr>
            </a:lvl2pPr>
            <a:lvl3pPr>
              <a:defRPr sz="1500">
                <a:solidFill>
                  <a:srgbClr val="435372"/>
                </a:solidFill>
                <a:latin typeface="Myriad Pro" panose="020B0503030403020204" pitchFamily="34" charset="0"/>
              </a:defRPr>
            </a:lvl3pPr>
            <a:lvl4pPr>
              <a:defRPr sz="1500">
                <a:solidFill>
                  <a:srgbClr val="435372"/>
                </a:solidFill>
                <a:latin typeface="Myriad Pro" panose="020B0503030403020204" pitchFamily="34" charset="0"/>
              </a:defRPr>
            </a:lvl4pPr>
            <a:lvl5pPr>
              <a:defRPr sz="1500">
                <a:solidFill>
                  <a:srgbClr val="435372"/>
                </a:solidFill>
                <a:latin typeface="Myriad Pro" panose="020B0503030403020204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2"/>
          </p:nvPr>
        </p:nvSpPr>
        <p:spPr>
          <a:xfrm>
            <a:off x="3257674" y="1043533"/>
            <a:ext cx="6696744" cy="4410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500" b="1">
                <a:solidFill>
                  <a:schemeClr val="bg1"/>
                </a:solidFill>
                <a:latin typeface="Myriad Pro" panose="020B0503030403020204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015260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список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83948" y="215782"/>
            <a:ext cx="53784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500" dirty="0" smtClean="0">
                <a:solidFill>
                  <a:srgbClr val="435372"/>
                </a:solidFill>
                <a:latin typeface="Myriad Pro" panose="020B0503030403020204" pitchFamily="34" charset="0"/>
              </a:rPr>
              <a:t>СОЦИАЛЬНЫЙ ПРОЕКТ</a:t>
            </a:r>
            <a:endParaRPr lang="ru-RU" sz="3500" dirty="0">
              <a:solidFill>
                <a:srgbClr val="435372"/>
              </a:solidFill>
              <a:latin typeface="Myriad Pro" panose="020B0503030403020204" pitchFamily="34" charset="0"/>
            </a:endParaRPr>
          </a:p>
        </p:txBody>
      </p:sp>
      <p:sp>
        <p:nvSpPr>
          <p:cNvPr id="4" name="Текст 8"/>
          <p:cNvSpPr>
            <a:spLocks noGrp="1"/>
          </p:cNvSpPr>
          <p:nvPr>
            <p:ph type="body" sz="quarter" idx="11"/>
          </p:nvPr>
        </p:nvSpPr>
        <p:spPr>
          <a:xfrm>
            <a:off x="3185666" y="1799617"/>
            <a:ext cx="6804756" cy="5436604"/>
          </a:xfrm>
          <a:prstGeom prst="rect">
            <a:avLst/>
          </a:prstGeom>
        </p:spPr>
        <p:txBody>
          <a:bodyPr/>
          <a:lstStyle>
            <a:lvl1pPr>
              <a:defRPr sz="1500">
                <a:solidFill>
                  <a:srgbClr val="435372"/>
                </a:solidFill>
                <a:latin typeface="Myriad Pro" panose="020B0503030403020204" pitchFamily="34" charset="0"/>
              </a:defRPr>
            </a:lvl1pPr>
            <a:lvl2pPr>
              <a:defRPr sz="1500">
                <a:solidFill>
                  <a:srgbClr val="435372"/>
                </a:solidFill>
                <a:latin typeface="Myriad Pro" panose="020B0503030403020204" pitchFamily="34" charset="0"/>
              </a:defRPr>
            </a:lvl2pPr>
            <a:lvl3pPr>
              <a:defRPr sz="1500">
                <a:solidFill>
                  <a:srgbClr val="435372"/>
                </a:solidFill>
                <a:latin typeface="Myriad Pro" panose="020B0503030403020204" pitchFamily="34" charset="0"/>
              </a:defRPr>
            </a:lvl3pPr>
            <a:lvl4pPr>
              <a:defRPr sz="1500">
                <a:solidFill>
                  <a:srgbClr val="435372"/>
                </a:solidFill>
                <a:latin typeface="Myriad Pro" panose="020B0503030403020204" pitchFamily="34" charset="0"/>
              </a:defRPr>
            </a:lvl4pPr>
            <a:lvl5pPr>
              <a:defRPr sz="1500">
                <a:solidFill>
                  <a:srgbClr val="435372"/>
                </a:solidFill>
                <a:latin typeface="Myriad Pro" panose="020B0503030403020204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12"/>
          <p:cNvSpPr>
            <a:spLocks noGrp="1"/>
          </p:cNvSpPr>
          <p:nvPr>
            <p:ph type="body" sz="quarter" idx="12"/>
          </p:nvPr>
        </p:nvSpPr>
        <p:spPr>
          <a:xfrm>
            <a:off x="3257674" y="1043533"/>
            <a:ext cx="6696744" cy="4410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500" b="1">
                <a:solidFill>
                  <a:schemeClr val="bg1"/>
                </a:solidFill>
                <a:latin typeface="Myriad Pro" panose="020B0503030403020204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149306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8363" y="1543434"/>
            <a:ext cx="8553450" cy="640472"/>
          </a:xfrm>
          <a:prstGeom prst="rect">
            <a:avLst/>
          </a:prstGeom>
        </p:spPr>
        <p:txBody>
          <a:bodyPr lIns="104287" tIns="52144" rIns="104287" bIns="52144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38362" y="2351899"/>
            <a:ext cx="8375254" cy="4451809"/>
          </a:xfrm>
          <a:prstGeom prst="rect">
            <a:avLst/>
          </a:prstGeom>
        </p:spPr>
        <p:txBody>
          <a:bodyPr lIns="104287" tIns="52144" rIns="104287" bIns="52144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5523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83948" y="215782"/>
            <a:ext cx="53784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500" dirty="0" smtClean="0">
                <a:solidFill>
                  <a:srgbClr val="435372"/>
                </a:solidFill>
                <a:latin typeface="Myriad Pro" panose="020B0503030403020204" pitchFamily="34" charset="0"/>
              </a:rPr>
              <a:t>СОЦИАЛЬНЫЙ ПРОЕКТ</a:t>
            </a:r>
            <a:endParaRPr lang="ru-RU" sz="3500" dirty="0">
              <a:solidFill>
                <a:srgbClr val="435372"/>
              </a:solidFill>
              <a:latin typeface="Myriad Pro" panose="020B0503030403020204" pitchFamily="34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1"/>
          </p:nvPr>
        </p:nvSpPr>
        <p:spPr>
          <a:xfrm>
            <a:off x="3185666" y="1799617"/>
            <a:ext cx="6804756" cy="54366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>
                <a:solidFill>
                  <a:srgbClr val="435372"/>
                </a:solidFill>
                <a:latin typeface="Myriad Pro" panose="020B0503030403020204" pitchFamily="34" charset="0"/>
              </a:defRPr>
            </a:lvl1pPr>
            <a:lvl2pPr>
              <a:defRPr sz="1500">
                <a:solidFill>
                  <a:srgbClr val="435372"/>
                </a:solidFill>
                <a:latin typeface="Myriad Pro" panose="020B0503030403020204" pitchFamily="34" charset="0"/>
              </a:defRPr>
            </a:lvl2pPr>
            <a:lvl3pPr>
              <a:defRPr sz="1500">
                <a:solidFill>
                  <a:srgbClr val="435372"/>
                </a:solidFill>
                <a:latin typeface="Myriad Pro" panose="020B0503030403020204" pitchFamily="34" charset="0"/>
              </a:defRPr>
            </a:lvl3pPr>
            <a:lvl4pPr>
              <a:defRPr sz="1500">
                <a:solidFill>
                  <a:srgbClr val="435372"/>
                </a:solidFill>
                <a:latin typeface="Myriad Pro" panose="020B0503030403020204" pitchFamily="34" charset="0"/>
              </a:defRPr>
            </a:lvl4pPr>
            <a:lvl5pPr>
              <a:defRPr sz="1500">
                <a:solidFill>
                  <a:srgbClr val="435372"/>
                </a:solidFill>
                <a:latin typeface="Myriad Pro" panose="020B0503030403020204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2"/>
          </p:nvPr>
        </p:nvSpPr>
        <p:spPr>
          <a:xfrm>
            <a:off x="3257674" y="1043533"/>
            <a:ext cx="6696744" cy="4410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500" b="1">
                <a:solidFill>
                  <a:schemeClr val="bg1"/>
                </a:solidFill>
                <a:latin typeface="Myriad Pro" panose="020B0503030403020204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9335431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8363" y="1543434"/>
            <a:ext cx="8553450" cy="640472"/>
          </a:xfrm>
          <a:prstGeom prst="rect">
            <a:avLst/>
          </a:prstGeom>
        </p:spPr>
        <p:txBody>
          <a:bodyPr lIns="104287" tIns="52144" rIns="104287" bIns="52144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2138362" y="2351899"/>
            <a:ext cx="8375254" cy="4451809"/>
          </a:xfrm>
          <a:prstGeom prst="rect">
            <a:avLst/>
          </a:prstGeom>
        </p:spPr>
        <p:txBody>
          <a:bodyPr lIns="104287" tIns="52144" rIns="104287" bIns="52144"/>
          <a:lstStyle/>
          <a:p>
            <a:pPr lv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1018565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38692" y="3067026"/>
            <a:ext cx="53784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500" b="1" dirty="0" smtClean="0">
                <a:solidFill>
                  <a:srgbClr val="435372"/>
                </a:solidFill>
                <a:latin typeface="Myriad Pro" panose="020B0503030403020204" pitchFamily="34" charset="0"/>
              </a:rPr>
              <a:t>СОЦИАЛЬНЫЙ ПРОЕКТ</a:t>
            </a:r>
            <a:endParaRPr lang="ru-RU" sz="3500" b="1" dirty="0">
              <a:solidFill>
                <a:srgbClr val="435372"/>
              </a:solidFill>
              <a:latin typeface="Myriad Pro" panose="020B0503030403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38692" y="604588"/>
            <a:ext cx="537848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rgbClr val="435372"/>
                </a:solidFill>
                <a:latin typeface="Myriad Pro" panose="020B0503030403020204" pitchFamily="34" charset="0"/>
              </a:rPr>
              <a:t>МИНИСТЕРСТВО ОБРАЗОВАНИЯ </a:t>
            </a:r>
            <a:r>
              <a:rPr lang="ru-RU" sz="2200" b="1" dirty="0" smtClean="0">
                <a:solidFill>
                  <a:srgbClr val="435372"/>
                </a:solidFill>
                <a:latin typeface="Myriad Pro" panose="020B0503030403020204" pitchFamily="34" charset="0"/>
              </a:rPr>
              <a:t>КРАСНОЯРСКОГО КРАЯ </a:t>
            </a:r>
          </a:p>
          <a:p>
            <a:pPr algn="ctr"/>
            <a:r>
              <a:rPr lang="ru-RU" sz="2200" b="1" dirty="0" smtClean="0">
                <a:solidFill>
                  <a:srgbClr val="435372"/>
                </a:solidFill>
                <a:latin typeface="Myriad Pro" panose="020B0503030403020204" pitchFamily="34" charset="0"/>
              </a:rPr>
              <a:t>КГБПОУ «ДИВНОГОРСКИЙ ГИДРОЭНЕРГЕТИЧЕСКИЙ ТЕХНИКУМ </a:t>
            </a:r>
          </a:p>
          <a:p>
            <a:pPr algn="ctr"/>
            <a:r>
              <a:rPr lang="ru-RU" sz="2200" b="1" dirty="0" smtClean="0">
                <a:solidFill>
                  <a:srgbClr val="435372"/>
                </a:solidFill>
                <a:latin typeface="Myriad Pro" panose="020B0503030403020204" pitchFamily="34" charset="0"/>
              </a:rPr>
              <a:t>ИМЕНИ </a:t>
            </a:r>
            <a:r>
              <a:rPr lang="ru-RU" sz="2200" b="1" dirty="0">
                <a:solidFill>
                  <a:srgbClr val="435372"/>
                </a:solidFill>
                <a:latin typeface="Myriad Pro" panose="020B0503030403020204" pitchFamily="34" charset="0"/>
              </a:rPr>
              <a:t>А.Е. БОЧКИНА»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1"/>
          </p:nvPr>
        </p:nvSpPr>
        <p:spPr>
          <a:xfrm>
            <a:off x="4438692" y="4499917"/>
            <a:ext cx="5378482" cy="246221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>
                <a:solidFill>
                  <a:srgbClr val="435372"/>
                </a:solidFill>
                <a:latin typeface="Myriad Pro" panose="020B0503030403020204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271987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83948" y="215782"/>
            <a:ext cx="53784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500" dirty="0" smtClean="0">
                <a:solidFill>
                  <a:srgbClr val="435372"/>
                </a:solidFill>
                <a:latin typeface="Myriad Pro" panose="020B0503030403020204" pitchFamily="34" charset="0"/>
              </a:rPr>
              <a:t>СОЦИАЛЬНЫЙ ПРОЕКТ</a:t>
            </a:r>
            <a:endParaRPr lang="ru-RU" sz="3500" dirty="0">
              <a:solidFill>
                <a:srgbClr val="435372"/>
              </a:solidFill>
              <a:latin typeface="Myriad Pro" panose="020B0503030403020204" pitchFamily="34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1"/>
          </p:nvPr>
        </p:nvSpPr>
        <p:spPr>
          <a:xfrm>
            <a:off x="3185666" y="1799617"/>
            <a:ext cx="6804756" cy="54366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>
                <a:solidFill>
                  <a:srgbClr val="435372"/>
                </a:solidFill>
                <a:latin typeface="Myriad Pro" panose="020B0503030403020204" pitchFamily="34" charset="0"/>
              </a:defRPr>
            </a:lvl1pPr>
            <a:lvl2pPr>
              <a:defRPr sz="1500">
                <a:solidFill>
                  <a:srgbClr val="435372"/>
                </a:solidFill>
                <a:latin typeface="Myriad Pro" panose="020B0503030403020204" pitchFamily="34" charset="0"/>
              </a:defRPr>
            </a:lvl2pPr>
            <a:lvl3pPr>
              <a:defRPr sz="1500">
                <a:solidFill>
                  <a:srgbClr val="435372"/>
                </a:solidFill>
                <a:latin typeface="Myriad Pro" panose="020B0503030403020204" pitchFamily="34" charset="0"/>
              </a:defRPr>
            </a:lvl3pPr>
            <a:lvl4pPr>
              <a:defRPr sz="1500">
                <a:solidFill>
                  <a:srgbClr val="435372"/>
                </a:solidFill>
                <a:latin typeface="Myriad Pro" panose="020B0503030403020204" pitchFamily="34" charset="0"/>
              </a:defRPr>
            </a:lvl4pPr>
            <a:lvl5pPr>
              <a:defRPr sz="1500">
                <a:solidFill>
                  <a:srgbClr val="435372"/>
                </a:solidFill>
                <a:latin typeface="Myriad Pro" panose="020B0503030403020204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2"/>
          </p:nvPr>
        </p:nvSpPr>
        <p:spPr>
          <a:xfrm>
            <a:off x="3257674" y="1043533"/>
            <a:ext cx="6696744" cy="4410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500" b="1">
                <a:solidFill>
                  <a:schemeClr val="bg1"/>
                </a:solidFill>
                <a:latin typeface="Myriad Pro" panose="020B0503030403020204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870154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список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83948" y="215782"/>
            <a:ext cx="53784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500" dirty="0" smtClean="0">
                <a:solidFill>
                  <a:srgbClr val="435372"/>
                </a:solidFill>
                <a:latin typeface="Myriad Pro" panose="020B0503030403020204" pitchFamily="34" charset="0"/>
              </a:rPr>
              <a:t>СОЦИАЛЬНЫЙ ПРОЕКТ</a:t>
            </a:r>
            <a:endParaRPr lang="ru-RU" sz="3500" dirty="0">
              <a:solidFill>
                <a:srgbClr val="435372"/>
              </a:solidFill>
              <a:latin typeface="Myriad Pro" panose="020B0503030403020204" pitchFamily="34" charset="0"/>
            </a:endParaRPr>
          </a:p>
        </p:txBody>
      </p:sp>
      <p:sp>
        <p:nvSpPr>
          <p:cNvPr id="4" name="Текст 8"/>
          <p:cNvSpPr>
            <a:spLocks noGrp="1"/>
          </p:cNvSpPr>
          <p:nvPr>
            <p:ph type="body" sz="quarter" idx="11"/>
          </p:nvPr>
        </p:nvSpPr>
        <p:spPr>
          <a:xfrm>
            <a:off x="3185666" y="1799617"/>
            <a:ext cx="6804756" cy="5436604"/>
          </a:xfrm>
          <a:prstGeom prst="rect">
            <a:avLst/>
          </a:prstGeom>
        </p:spPr>
        <p:txBody>
          <a:bodyPr/>
          <a:lstStyle>
            <a:lvl1pPr>
              <a:defRPr sz="1500">
                <a:solidFill>
                  <a:srgbClr val="435372"/>
                </a:solidFill>
                <a:latin typeface="Myriad Pro" panose="020B0503030403020204" pitchFamily="34" charset="0"/>
              </a:defRPr>
            </a:lvl1pPr>
            <a:lvl2pPr>
              <a:defRPr sz="1500">
                <a:solidFill>
                  <a:srgbClr val="435372"/>
                </a:solidFill>
                <a:latin typeface="Myriad Pro" panose="020B0503030403020204" pitchFamily="34" charset="0"/>
              </a:defRPr>
            </a:lvl2pPr>
            <a:lvl3pPr>
              <a:defRPr sz="1500">
                <a:solidFill>
                  <a:srgbClr val="435372"/>
                </a:solidFill>
                <a:latin typeface="Myriad Pro" panose="020B0503030403020204" pitchFamily="34" charset="0"/>
              </a:defRPr>
            </a:lvl3pPr>
            <a:lvl4pPr>
              <a:defRPr sz="1500">
                <a:solidFill>
                  <a:srgbClr val="435372"/>
                </a:solidFill>
                <a:latin typeface="Myriad Pro" panose="020B0503030403020204" pitchFamily="34" charset="0"/>
              </a:defRPr>
            </a:lvl4pPr>
            <a:lvl5pPr>
              <a:defRPr sz="1500">
                <a:solidFill>
                  <a:srgbClr val="435372"/>
                </a:solidFill>
                <a:latin typeface="Myriad Pro" panose="020B0503030403020204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12"/>
          <p:cNvSpPr>
            <a:spLocks noGrp="1"/>
          </p:cNvSpPr>
          <p:nvPr>
            <p:ph type="body" sz="quarter" idx="12"/>
          </p:nvPr>
        </p:nvSpPr>
        <p:spPr>
          <a:xfrm>
            <a:off x="3257674" y="1043533"/>
            <a:ext cx="6696744" cy="4410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500" b="1">
                <a:solidFill>
                  <a:schemeClr val="bg1"/>
                </a:solidFill>
                <a:latin typeface="Myriad Pro" panose="020B0503030403020204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434646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8363" y="1543434"/>
            <a:ext cx="8553450" cy="640472"/>
          </a:xfrm>
          <a:prstGeom prst="rect">
            <a:avLst/>
          </a:prstGeom>
        </p:spPr>
        <p:txBody>
          <a:bodyPr lIns="104287" tIns="52144" rIns="104287" bIns="52144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38362" y="2351899"/>
            <a:ext cx="8375254" cy="4451809"/>
          </a:xfrm>
          <a:prstGeom prst="rect">
            <a:avLst/>
          </a:prstGeom>
        </p:spPr>
        <p:txBody>
          <a:bodyPr lIns="104287" tIns="52144" rIns="104287" bIns="52144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3954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262563"/>
            <a:ext cx="10691813" cy="3297112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0691813" cy="426256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923682"/>
            <a:ext cx="10691813" cy="2519892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763924"/>
            <a:ext cx="10691813" cy="5627758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3265" y="5569496"/>
            <a:ext cx="6591192" cy="972373"/>
          </a:xfrm>
        </p:spPr>
        <p:txBody>
          <a:bodyPr>
            <a:normAutofit/>
          </a:bodyPr>
          <a:lstStyle>
            <a:lvl1pPr marL="0" indent="0" algn="l">
              <a:buNone/>
              <a:defRPr sz="2500">
                <a:solidFill>
                  <a:schemeClr val="tx2"/>
                </a:solidFill>
              </a:defRPr>
            </a:lvl1pPr>
            <a:lvl2pPr marL="521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12/3/2025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5974" y="3452770"/>
            <a:ext cx="8389929" cy="1976635"/>
          </a:xfrm>
          <a:effectLst/>
        </p:spPr>
        <p:txBody>
          <a:bodyPr>
            <a:noAutofit/>
          </a:bodyPr>
          <a:lstStyle>
            <a:lvl1pPr marL="730011" indent="-521437" algn="l">
              <a:defRPr sz="6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404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12/3/2025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36477" y="806366"/>
            <a:ext cx="7484269" cy="383023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4824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262563"/>
            <a:ext cx="10691813" cy="3297112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0691813" cy="426256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923682"/>
            <a:ext cx="10691813" cy="2519892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763924"/>
            <a:ext cx="10691813" cy="5627758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7356" y="2394942"/>
            <a:ext cx="6976649" cy="2671290"/>
          </a:xfrm>
          <a:effectLst/>
        </p:spPr>
        <p:txBody>
          <a:bodyPr anchor="b"/>
          <a:lstStyle>
            <a:lvl1pPr algn="r">
              <a:defRPr sz="52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64778" y="5078928"/>
            <a:ext cx="6981125" cy="920940"/>
          </a:xfrm>
        </p:spPr>
        <p:txBody>
          <a:bodyPr anchor="t"/>
          <a:lstStyle>
            <a:lvl1pPr marL="0" indent="0" algn="r">
              <a:buNone/>
              <a:defRPr sz="2300">
                <a:solidFill>
                  <a:schemeClr val="tx2"/>
                </a:solidFill>
              </a:defRPr>
            </a:lvl1pPr>
            <a:lvl2pPr marL="52143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87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3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7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1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86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0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14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12/3/2025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43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12/3/2025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36475" y="806364"/>
            <a:ext cx="3913204" cy="383023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31441" y="806366"/>
            <a:ext cx="3913204" cy="383023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0231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6476" y="806365"/>
            <a:ext cx="3913204" cy="705219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7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521437" indent="0">
              <a:buNone/>
              <a:defRPr sz="2300" b="1"/>
            </a:lvl2pPr>
            <a:lvl3pPr marL="1042873" indent="0">
              <a:buNone/>
              <a:defRPr sz="2100" b="1"/>
            </a:lvl3pPr>
            <a:lvl4pPr marL="1564310" indent="0">
              <a:buNone/>
              <a:defRPr sz="1800" b="1"/>
            </a:lvl4pPr>
            <a:lvl5pPr marL="2085746" indent="0">
              <a:buNone/>
              <a:defRPr sz="1800" b="1"/>
            </a:lvl5pPr>
            <a:lvl6pPr marL="2607183" indent="0">
              <a:buNone/>
              <a:defRPr sz="1800" b="1"/>
            </a:lvl6pPr>
            <a:lvl7pPr marL="3128620" indent="0">
              <a:buNone/>
              <a:defRPr sz="1800" b="1"/>
            </a:lvl7pPr>
            <a:lvl8pPr marL="3650056" indent="0">
              <a:buNone/>
              <a:defRPr sz="1800" b="1"/>
            </a:lvl8pPr>
            <a:lvl9pPr marL="4171493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52200" y="1543601"/>
            <a:ext cx="3913204" cy="3023870"/>
          </a:xfrm>
        </p:spPr>
        <p:txBody>
          <a:bodyPr>
            <a:normAutofit/>
          </a:bodyPr>
          <a:lstStyle>
            <a:lvl1pPr>
              <a:defRPr sz="21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33955" y="806365"/>
            <a:ext cx="3913204" cy="705219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7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521437" indent="0">
              <a:buNone/>
              <a:defRPr sz="2300" b="1"/>
            </a:lvl2pPr>
            <a:lvl3pPr marL="1042873" indent="0">
              <a:buNone/>
              <a:defRPr sz="2100" b="1"/>
            </a:lvl3pPr>
            <a:lvl4pPr marL="1564310" indent="0">
              <a:buNone/>
              <a:defRPr sz="1800" b="1"/>
            </a:lvl4pPr>
            <a:lvl5pPr marL="2085746" indent="0">
              <a:buNone/>
              <a:defRPr sz="1800" b="1"/>
            </a:lvl5pPr>
            <a:lvl6pPr marL="2607183" indent="0">
              <a:buNone/>
              <a:defRPr sz="1800" b="1"/>
            </a:lvl6pPr>
            <a:lvl7pPr marL="3128620" indent="0">
              <a:buNone/>
              <a:defRPr sz="1800" b="1"/>
            </a:lvl7pPr>
            <a:lvl8pPr marL="3650056" indent="0">
              <a:buNone/>
              <a:defRPr sz="1800" b="1"/>
            </a:lvl8pPr>
            <a:lvl9pPr marL="4171493" indent="0">
              <a:buNone/>
              <a:defRPr sz="1800" b="1"/>
            </a:lvl9pPr>
          </a:lstStyle>
          <a:p>
            <a:pPr marL="0" lvl="0" indent="0" algn="ctr" defTabSz="1042873" rtl="0" eaLnBrk="1" latinLnBrk="0" hangingPunct="1">
              <a:spcBef>
                <a:spcPct val="20000"/>
              </a:spcBef>
              <a:spcAft>
                <a:spcPts val="34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31292" y="1542174"/>
            <a:ext cx="3913204" cy="3023870"/>
          </a:xfrm>
        </p:spPr>
        <p:txBody>
          <a:bodyPr>
            <a:normAutofit/>
          </a:bodyPr>
          <a:lstStyle>
            <a:lvl1pPr>
              <a:defRPr sz="21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12/3/2025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79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список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83948" y="215782"/>
            <a:ext cx="53784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500" dirty="0" smtClean="0">
                <a:solidFill>
                  <a:srgbClr val="435372"/>
                </a:solidFill>
                <a:latin typeface="Myriad Pro" panose="020B0503030403020204" pitchFamily="34" charset="0"/>
              </a:rPr>
              <a:t>СОЦИАЛЬНЫЙ ПРОЕКТ</a:t>
            </a:r>
            <a:endParaRPr lang="ru-RU" sz="3500" dirty="0">
              <a:solidFill>
                <a:srgbClr val="435372"/>
              </a:solidFill>
              <a:latin typeface="Myriad Pro" panose="020B0503030403020204" pitchFamily="34" charset="0"/>
            </a:endParaRPr>
          </a:p>
        </p:txBody>
      </p:sp>
      <p:sp>
        <p:nvSpPr>
          <p:cNvPr id="4" name="Текст 8"/>
          <p:cNvSpPr>
            <a:spLocks noGrp="1"/>
          </p:cNvSpPr>
          <p:nvPr>
            <p:ph type="body" sz="quarter" idx="11"/>
          </p:nvPr>
        </p:nvSpPr>
        <p:spPr>
          <a:xfrm>
            <a:off x="3185666" y="1799617"/>
            <a:ext cx="6804756" cy="5436604"/>
          </a:xfrm>
          <a:prstGeom prst="rect">
            <a:avLst/>
          </a:prstGeom>
        </p:spPr>
        <p:txBody>
          <a:bodyPr/>
          <a:lstStyle>
            <a:lvl1pPr>
              <a:defRPr sz="1500">
                <a:solidFill>
                  <a:srgbClr val="435372"/>
                </a:solidFill>
                <a:latin typeface="Myriad Pro" panose="020B0503030403020204" pitchFamily="34" charset="0"/>
              </a:defRPr>
            </a:lvl1pPr>
            <a:lvl2pPr>
              <a:defRPr sz="1500">
                <a:solidFill>
                  <a:srgbClr val="435372"/>
                </a:solidFill>
                <a:latin typeface="Myriad Pro" panose="020B0503030403020204" pitchFamily="34" charset="0"/>
              </a:defRPr>
            </a:lvl2pPr>
            <a:lvl3pPr>
              <a:defRPr sz="1500">
                <a:solidFill>
                  <a:srgbClr val="435372"/>
                </a:solidFill>
                <a:latin typeface="Myriad Pro" panose="020B0503030403020204" pitchFamily="34" charset="0"/>
              </a:defRPr>
            </a:lvl3pPr>
            <a:lvl4pPr>
              <a:defRPr sz="1500">
                <a:solidFill>
                  <a:srgbClr val="435372"/>
                </a:solidFill>
                <a:latin typeface="Myriad Pro" panose="020B0503030403020204" pitchFamily="34" charset="0"/>
              </a:defRPr>
            </a:lvl4pPr>
            <a:lvl5pPr>
              <a:defRPr sz="1500">
                <a:solidFill>
                  <a:srgbClr val="435372"/>
                </a:solidFill>
                <a:latin typeface="Myriad Pro" panose="020B0503030403020204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12"/>
          <p:cNvSpPr>
            <a:spLocks noGrp="1"/>
          </p:cNvSpPr>
          <p:nvPr>
            <p:ph type="body" sz="quarter" idx="12"/>
          </p:nvPr>
        </p:nvSpPr>
        <p:spPr>
          <a:xfrm>
            <a:off x="3257674" y="1043533"/>
            <a:ext cx="6696744" cy="4410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500" b="1">
                <a:solidFill>
                  <a:schemeClr val="bg1"/>
                </a:solidFill>
                <a:latin typeface="Myriad Pro" panose="020B0503030403020204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901954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12/3/2025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751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12/3/2025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984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1130" y="2435896"/>
            <a:ext cx="4251568" cy="1387255"/>
          </a:xfrm>
          <a:effectLst/>
        </p:spPr>
        <p:txBody>
          <a:bodyPr anchor="b">
            <a:noAutofit/>
          </a:bodyPr>
          <a:lstStyle>
            <a:lvl1pPr marL="260718" indent="-260718" algn="l">
              <a:defRPr sz="32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1064" y="806366"/>
            <a:ext cx="4697061" cy="5395533"/>
          </a:xfrm>
        </p:spPr>
        <p:txBody>
          <a:bodyPr anchor="ctr"/>
          <a:lstStyle>
            <a:lvl1pPr>
              <a:defRPr sz="25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6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7861" y="3855679"/>
            <a:ext cx="3962261" cy="2358422"/>
          </a:xfrm>
        </p:spPr>
        <p:txBody>
          <a:bodyPr/>
          <a:lstStyle>
            <a:lvl1pPr marL="0" indent="0">
              <a:buNone/>
              <a:defRPr sz="1600"/>
            </a:lvl1pPr>
            <a:lvl2pPr marL="521437" indent="0">
              <a:buNone/>
              <a:defRPr sz="1400"/>
            </a:lvl2pPr>
            <a:lvl3pPr marL="1042873" indent="0">
              <a:buNone/>
              <a:defRPr sz="1100"/>
            </a:lvl3pPr>
            <a:lvl4pPr marL="1564310" indent="0">
              <a:buNone/>
              <a:defRPr sz="1000"/>
            </a:lvl4pPr>
            <a:lvl5pPr marL="2085746" indent="0">
              <a:buNone/>
              <a:defRPr sz="1000"/>
            </a:lvl5pPr>
            <a:lvl6pPr marL="2607183" indent="0">
              <a:buNone/>
              <a:defRPr sz="1000"/>
            </a:lvl6pPr>
            <a:lvl7pPr marL="3128620" indent="0">
              <a:buNone/>
              <a:defRPr sz="1000"/>
            </a:lvl7pPr>
            <a:lvl8pPr marL="3650056" indent="0">
              <a:buNone/>
              <a:defRPr sz="1000"/>
            </a:lvl8pPr>
            <a:lvl9pPr marL="417149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12/3/2025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294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262563"/>
            <a:ext cx="10691813" cy="3297112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0691813" cy="426256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923682"/>
            <a:ext cx="10691813" cy="2519892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763924"/>
            <a:ext cx="10691813" cy="5627758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32692" y="1259946"/>
            <a:ext cx="4811316" cy="3447827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300"/>
            </a:lvl1pPr>
            <a:lvl2pPr marL="521437" indent="0">
              <a:buNone/>
              <a:defRPr sz="3200"/>
            </a:lvl2pPr>
            <a:lvl3pPr marL="1042873" indent="0">
              <a:buNone/>
              <a:defRPr sz="2700"/>
            </a:lvl3pPr>
            <a:lvl4pPr marL="1564310" indent="0">
              <a:buNone/>
              <a:defRPr sz="2300"/>
            </a:lvl4pPr>
            <a:lvl5pPr marL="2085746" indent="0">
              <a:buNone/>
              <a:defRPr sz="2300"/>
            </a:lvl5pPr>
            <a:lvl6pPr marL="2607183" indent="0">
              <a:buNone/>
              <a:defRPr sz="2300"/>
            </a:lvl6pPr>
            <a:lvl7pPr marL="3128620" indent="0">
              <a:buNone/>
              <a:defRPr sz="2300"/>
            </a:lvl7pPr>
            <a:lvl8pPr marL="3650056" indent="0">
              <a:buNone/>
              <a:defRPr sz="2300"/>
            </a:lvl8pPr>
            <a:lvl9pPr marL="4171493" indent="0">
              <a:buNone/>
              <a:defRPr sz="23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6488" y="1113874"/>
            <a:ext cx="4319420" cy="2384329"/>
          </a:xfrm>
        </p:spPr>
        <p:txBody>
          <a:bodyPr anchor="b"/>
          <a:lstStyle>
            <a:lvl1pPr marL="208575" indent="-208575">
              <a:buFont typeface="Georgia" pitchFamily="18" charset="0"/>
              <a:buChar char="*"/>
              <a:defRPr sz="1800"/>
            </a:lvl1pPr>
            <a:lvl2pPr marL="521437" indent="0">
              <a:buNone/>
              <a:defRPr sz="1400"/>
            </a:lvl2pPr>
            <a:lvl3pPr marL="1042873" indent="0">
              <a:buNone/>
              <a:defRPr sz="1100"/>
            </a:lvl3pPr>
            <a:lvl4pPr marL="1564310" indent="0">
              <a:buNone/>
              <a:defRPr sz="1000"/>
            </a:lvl4pPr>
            <a:lvl5pPr marL="2085746" indent="0">
              <a:buNone/>
              <a:defRPr sz="1000"/>
            </a:lvl5pPr>
            <a:lvl6pPr marL="2607183" indent="0">
              <a:buNone/>
              <a:defRPr sz="1000"/>
            </a:lvl6pPr>
            <a:lvl7pPr marL="3128620" indent="0">
              <a:buNone/>
              <a:defRPr sz="1000"/>
            </a:lvl7pPr>
            <a:lvl8pPr marL="3650056" indent="0">
              <a:buNone/>
              <a:defRPr sz="1000"/>
            </a:lvl8pPr>
            <a:lvl9pPr marL="417149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12/3/2025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373" y="4921197"/>
            <a:ext cx="7464085" cy="1259946"/>
          </a:xfrm>
        </p:spPr>
        <p:txBody>
          <a:bodyPr anchor="b">
            <a:noAutofit/>
          </a:bodyPr>
          <a:lstStyle>
            <a:lvl1pPr algn="l">
              <a:defRPr sz="5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07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61" y="806364"/>
            <a:ext cx="7484269" cy="383023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12/3/2025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2545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49056" y="415041"/>
            <a:ext cx="2405658" cy="577429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789" y="806365"/>
            <a:ext cx="5646745" cy="539553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12/3/2025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668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8363" y="1543434"/>
            <a:ext cx="8553450" cy="640472"/>
          </a:xfrm>
          <a:prstGeom prst="rect">
            <a:avLst/>
          </a:prstGeom>
        </p:spPr>
        <p:txBody>
          <a:bodyPr lIns="104287" tIns="52144" rIns="104287" bIns="52144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2138362" y="2351899"/>
            <a:ext cx="8375254" cy="4451809"/>
          </a:xfrm>
          <a:prstGeom prst="rect">
            <a:avLst/>
          </a:prstGeom>
        </p:spPr>
        <p:txBody>
          <a:bodyPr lIns="104287" tIns="52144" rIns="104287" bIns="52144"/>
          <a:lstStyle/>
          <a:p>
            <a:pPr lv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316245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8363" y="1543434"/>
            <a:ext cx="8553450" cy="640472"/>
          </a:xfrm>
          <a:prstGeom prst="rect">
            <a:avLst/>
          </a:prstGeom>
        </p:spPr>
        <p:txBody>
          <a:bodyPr lIns="104287" tIns="52144" rIns="104287" bIns="52144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38362" y="2351899"/>
            <a:ext cx="8375254" cy="4451809"/>
          </a:xfrm>
          <a:prstGeom prst="rect">
            <a:avLst/>
          </a:prstGeom>
        </p:spPr>
        <p:txBody>
          <a:bodyPr lIns="104287" tIns="52144" rIns="104287" bIns="52144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3833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4262563"/>
            <a:ext cx="10691813" cy="3297112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805" tIns="58403" rIns="116805" bIns="5840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10691813" cy="426256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805" tIns="58403" rIns="116805" bIns="5840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923542"/>
            <a:ext cx="10691813" cy="2519892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805" tIns="58403" rIns="116805" bIns="5840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Oval 13"/>
          <p:cNvSpPr/>
          <p:nvPr/>
        </p:nvSpPr>
        <p:spPr>
          <a:xfrm>
            <a:off x="0" y="1763924"/>
            <a:ext cx="10691813" cy="5627758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805" tIns="58403" rIns="116805" bIns="5840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3265" y="5569497"/>
            <a:ext cx="6591192" cy="972372"/>
          </a:xfrm>
          <a:prstGeom prst="rect">
            <a:avLst/>
          </a:prstGeom>
        </p:spPr>
        <p:txBody>
          <a:bodyPr lIns="116805" tIns="58403" rIns="116805" bIns="58403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584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680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20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36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20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04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881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722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5975" y="3452771"/>
            <a:ext cx="8389929" cy="1976634"/>
          </a:xfrm>
          <a:prstGeom prst="rect">
            <a:avLst/>
          </a:prstGeom>
          <a:effectLst/>
        </p:spPr>
        <p:txBody>
          <a:bodyPr lIns="116805" tIns="58403" rIns="116805" bIns="58403"/>
          <a:lstStyle>
            <a:lvl1pPr marL="817638" indent="-584027" algn="l">
              <a:defRPr sz="69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7216974" y="6803708"/>
            <a:ext cx="2940249" cy="40365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/>
            </a:lvl1pPr>
          </a:lstStyle>
          <a:p>
            <a:pPr>
              <a:defRPr/>
            </a:pPr>
            <a:fld id="{0BA01ED4-D096-48BD-82EC-51D8D71048AB}" type="datetimeFigureOut">
              <a:rPr lang="ru-RU"/>
              <a:pPr>
                <a:defRPr/>
              </a:pPr>
              <a:t>03.12.2025</a:t>
            </a:fld>
            <a:endParaRPr lang="ru-RU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4591" y="6803708"/>
            <a:ext cx="3920331" cy="40365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454922" y="6803708"/>
            <a:ext cx="2138363" cy="40365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/>
            </a:lvl1pPr>
          </a:lstStyle>
          <a:p>
            <a:pPr>
              <a:defRPr/>
            </a:pPr>
            <a:fld id="{459F58E2-D490-405D-90DB-5918EED3374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6316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38692" y="3067026"/>
            <a:ext cx="53784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500" b="1" dirty="0" smtClean="0">
                <a:solidFill>
                  <a:srgbClr val="435372"/>
                </a:solidFill>
                <a:latin typeface="Myriad Pro" panose="020B0503030403020204" pitchFamily="34" charset="0"/>
              </a:rPr>
              <a:t>СОЦИАЛЬНЫЙ ПРОЕКТ</a:t>
            </a:r>
            <a:endParaRPr lang="ru-RU" sz="3500" b="1" dirty="0">
              <a:solidFill>
                <a:srgbClr val="435372"/>
              </a:solidFill>
              <a:latin typeface="Myriad Pro" panose="020B0503030403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38692" y="604588"/>
            <a:ext cx="537848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rgbClr val="435372"/>
                </a:solidFill>
                <a:latin typeface="Myriad Pro" panose="020B0503030403020204" pitchFamily="34" charset="0"/>
              </a:rPr>
              <a:t>МИНИСТЕРСТВО ОБРАЗОВАНИЯ </a:t>
            </a:r>
            <a:r>
              <a:rPr lang="ru-RU" sz="2200" b="1" dirty="0" smtClean="0">
                <a:solidFill>
                  <a:srgbClr val="435372"/>
                </a:solidFill>
                <a:latin typeface="Myriad Pro" panose="020B0503030403020204" pitchFamily="34" charset="0"/>
              </a:rPr>
              <a:t>КРАСНОЯРСКОГО КРАЯ </a:t>
            </a:r>
          </a:p>
          <a:p>
            <a:pPr algn="ctr"/>
            <a:r>
              <a:rPr lang="ru-RU" sz="2200" b="1" dirty="0" smtClean="0">
                <a:solidFill>
                  <a:srgbClr val="435372"/>
                </a:solidFill>
                <a:latin typeface="Myriad Pro" panose="020B0503030403020204" pitchFamily="34" charset="0"/>
              </a:rPr>
              <a:t>КГБПОУ «ДИВНОГОРСКИЙ ГИДРОЭНЕРГЕТИЧЕСКИЙ ТЕХНИКУМ </a:t>
            </a:r>
          </a:p>
          <a:p>
            <a:pPr algn="ctr"/>
            <a:r>
              <a:rPr lang="ru-RU" sz="2200" b="1" dirty="0" smtClean="0">
                <a:solidFill>
                  <a:srgbClr val="435372"/>
                </a:solidFill>
                <a:latin typeface="Myriad Pro" panose="020B0503030403020204" pitchFamily="34" charset="0"/>
              </a:rPr>
              <a:t>ИМЕНИ </a:t>
            </a:r>
            <a:r>
              <a:rPr lang="ru-RU" sz="2200" b="1" dirty="0">
                <a:solidFill>
                  <a:srgbClr val="435372"/>
                </a:solidFill>
                <a:latin typeface="Myriad Pro" panose="020B0503030403020204" pitchFamily="34" charset="0"/>
              </a:rPr>
              <a:t>А.Е. БОЧКИНА»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1"/>
          </p:nvPr>
        </p:nvSpPr>
        <p:spPr>
          <a:xfrm>
            <a:off x="4438692" y="4499917"/>
            <a:ext cx="5378482" cy="246221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>
                <a:solidFill>
                  <a:srgbClr val="435372"/>
                </a:solidFill>
                <a:latin typeface="Myriad Pro" panose="020B0503030403020204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09034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83948" y="215782"/>
            <a:ext cx="53784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500" dirty="0" smtClean="0">
                <a:solidFill>
                  <a:srgbClr val="435372"/>
                </a:solidFill>
                <a:latin typeface="Myriad Pro" panose="020B0503030403020204" pitchFamily="34" charset="0"/>
              </a:rPr>
              <a:t>СОЦИАЛЬНЫЙ ПРОЕКТ</a:t>
            </a:r>
            <a:endParaRPr lang="ru-RU" sz="3500" dirty="0">
              <a:solidFill>
                <a:srgbClr val="435372"/>
              </a:solidFill>
              <a:latin typeface="Myriad Pro" panose="020B0503030403020204" pitchFamily="34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1"/>
          </p:nvPr>
        </p:nvSpPr>
        <p:spPr>
          <a:xfrm>
            <a:off x="3185666" y="1799617"/>
            <a:ext cx="6804756" cy="54366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>
                <a:solidFill>
                  <a:srgbClr val="435372"/>
                </a:solidFill>
                <a:latin typeface="Myriad Pro" panose="020B0503030403020204" pitchFamily="34" charset="0"/>
              </a:defRPr>
            </a:lvl1pPr>
            <a:lvl2pPr>
              <a:defRPr sz="1500">
                <a:solidFill>
                  <a:srgbClr val="435372"/>
                </a:solidFill>
                <a:latin typeface="Myriad Pro" panose="020B0503030403020204" pitchFamily="34" charset="0"/>
              </a:defRPr>
            </a:lvl2pPr>
            <a:lvl3pPr>
              <a:defRPr sz="1500">
                <a:solidFill>
                  <a:srgbClr val="435372"/>
                </a:solidFill>
                <a:latin typeface="Myriad Pro" panose="020B0503030403020204" pitchFamily="34" charset="0"/>
              </a:defRPr>
            </a:lvl3pPr>
            <a:lvl4pPr>
              <a:defRPr sz="1500">
                <a:solidFill>
                  <a:srgbClr val="435372"/>
                </a:solidFill>
                <a:latin typeface="Myriad Pro" panose="020B0503030403020204" pitchFamily="34" charset="0"/>
              </a:defRPr>
            </a:lvl4pPr>
            <a:lvl5pPr>
              <a:defRPr sz="1500">
                <a:solidFill>
                  <a:srgbClr val="435372"/>
                </a:solidFill>
                <a:latin typeface="Myriad Pro" panose="020B0503030403020204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2"/>
          </p:nvPr>
        </p:nvSpPr>
        <p:spPr>
          <a:xfrm>
            <a:off x="3257674" y="1043533"/>
            <a:ext cx="6696744" cy="4410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500" b="1">
                <a:solidFill>
                  <a:schemeClr val="bg1"/>
                </a:solidFill>
                <a:latin typeface="Myriad Pro" panose="020B0503030403020204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74864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список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83948" y="215782"/>
            <a:ext cx="53784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500" dirty="0" smtClean="0">
                <a:solidFill>
                  <a:srgbClr val="435372"/>
                </a:solidFill>
                <a:latin typeface="Myriad Pro" panose="020B0503030403020204" pitchFamily="34" charset="0"/>
              </a:rPr>
              <a:t>СОЦИАЛЬНЫЙ ПРОЕКТ</a:t>
            </a:r>
            <a:endParaRPr lang="ru-RU" sz="3500" dirty="0">
              <a:solidFill>
                <a:srgbClr val="435372"/>
              </a:solidFill>
              <a:latin typeface="Myriad Pro" panose="020B0503030403020204" pitchFamily="34" charset="0"/>
            </a:endParaRPr>
          </a:p>
        </p:txBody>
      </p:sp>
      <p:sp>
        <p:nvSpPr>
          <p:cNvPr id="4" name="Текст 8"/>
          <p:cNvSpPr>
            <a:spLocks noGrp="1"/>
          </p:cNvSpPr>
          <p:nvPr>
            <p:ph type="body" sz="quarter" idx="11"/>
          </p:nvPr>
        </p:nvSpPr>
        <p:spPr>
          <a:xfrm>
            <a:off x="3185666" y="1799617"/>
            <a:ext cx="6804756" cy="5436604"/>
          </a:xfrm>
          <a:prstGeom prst="rect">
            <a:avLst/>
          </a:prstGeom>
        </p:spPr>
        <p:txBody>
          <a:bodyPr/>
          <a:lstStyle>
            <a:lvl1pPr>
              <a:defRPr sz="1500">
                <a:solidFill>
                  <a:srgbClr val="435372"/>
                </a:solidFill>
                <a:latin typeface="Myriad Pro" panose="020B0503030403020204" pitchFamily="34" charset="0"/>
              </a:defRPr>
            </a:lvl1pPr>
            <a:lvl2pPr>
              <a:defRPr sz="1500">
                <a:solidFill>
                  <a:srgbClr val="435372"/>
                </a:solidFill>
                <a:latin typeface="Myriad Pro" panose="020B0503030403020204" pitchFamily="34" charset="0"/>
              </a:defRPr>
            </a:lvl2pPr>
            <a:lvl3pPr>
              <a:defRPr sz="1500">
                <a:solidFill>
                  <a:srgbClr val="435372"/>
                </a:solidFill>
                <a:latin typeface="Myriad Pro" panose="020B0503030403020204" pitchFamily="34" charset="0"/>
              </a:defRPr>
            </a:lvl3pPr>
            <a:lvl4pPr>
              <a:defRPr sz="1500">
                <a:solidFill>
                  <a:srgbClr val="435372"/>
                </a:solidFill>
                <a:latin typeface="Myriad Pro" panose="020B0503030403020204" pitchFamily="34" charset="0"/>
              </a:defRPr>
            </a:lvl4pPr>
            <a:lvl5pPr>
              <a:defRPr sz="1500">
                <a:solidFill>
                  <a:srgbClr val="435372"/>
                </a:solidFill>
                <a:latin typeface="Myriad Pro" panose="020B0503030403020204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12"/>
          <p:cNvSpPr>
            <a:spLocks noGrp="1"/>
          </p:cNvSpPr>
          <p:nvPr>
            <p:ph type="body" sz="quarter" idx="12"/>
          </p:nvPr>
        </p:nvSpPr>
        <p:spPr>
          <a:xfrm>
            <a:off x="3257674" y="1043533"/>
            <a:ext cx="6696744" cy="4410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500" b="1">
                <a:solidFill>
                  <a:schemeClr val="bg1"/>
                </a:solidFill>
                <a:latin typeface="Myriad Pro" panose="020B0503030403020204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98507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8363" y="1543434"/>
            <a:ext cx="8553450" cy="640472"/>
          </a:xfrm>
          <a:prstGeom prst="rect">
            <a:avLst/>
          </a:prstGeom>
        </p:spPr>
        <p:txBody>
          <a:bodyPr lIns="104287" tIns="52144" rIns="104287" bIns="52144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38362" y="2351899"/>
            <a:ext cx="8375254" cy="4451809"/>
          </a:xfrm>
          <a:prstGeom prst="rect">
            <a:avLst/>
          </a:prstGeom>
        </p:spPr>
        <p:txBody>
          <a:bodyPr lIns="104287" tIns="52144" rIns="104287" bIns="52144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486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2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1562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7" r:id="rId4"/>
    <p:sldLayoutId id="2147483678" r:id="rId5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8546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3509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7993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2456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627758"/>
            <a:ext cx="10691813" cy="1931917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0691813" cy="5627758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4153857"/>
            <a:ext cx="10691813" cy="2519892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763924"/>
            <a:ext cx="10691813" cy="5627758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96841" y="4819505"/>
            <a:ext cx="7614890" cy="1259946"/>
          </a:xfrm>
          <a:prstGeom prst="rect">
            <a:avLst/>
          </a:prstGeom>
          <a:effectLst/>
        </p:spPr>
        <p:txBody>
          <a:bodyPr vert="horz" lIns="104287" tIns="52144" rIns="104287" bIns="52144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6477" y="807181"/>
            <a:ext cx="7484269" cy="3830235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16974" y="6803708"/>
            <a:ext cx="2940249" cy="402483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r">
              <a:defRPr sz="13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8E80666-FB37-4B36-9149-507F3B0178E3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12/3/2025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4590" y="6803708"/>
            <a:ext cx="3920333" cy="402483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l">
              <a:defRPr sz="13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54922" y="6803708"/>
            <a:ext cx="2138363" cy="402483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ctr"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7E63A33-8271-4DD0-9C48-789913D7C11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782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</p:sldLayoutIdLst>
  <p:timing>
    <p:tnLst>
      <p:par>
        <p:cTn id="1" dur="indefinite" restart="never" nodeType="tmRoot"/>
      </p:par>
    </p:tnLst>
  </p:timing>
  <p:txStyles>
    <p:titleStyle>
      <a:lvl1pPr marL="365006" indent="-365006" algn="r" defTabSz="1042873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52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60718" indent="-208575" algn="l" defTabSz="1042873" rtl="0" eaLnBrk="1" latinLnBrk="0" hangingPunct="1">
        <a:spcBef>
          <a:spcPct val="20000"/>
        </a:spcBef>
        <a:spcAft>
          <a:spcPts val="34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25724" indent="-208575" algn="l" defTabSz="1042873" rtl="0" eaLnBrk="1" latinLnBrk="0" hangingPunct="1">
        <a:spcBef>
          <a:spcPct val="20000"/>
        </a:spcBef>
        <a:spcAft>
          <a:spcPts val="34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38586" indent="-208575" algn="l" defTabSz="1042873" rtl="0" eaLnBrk="1" latinLnBrk="0" hangingPunct="1">
        <a:spcBef>
          <a:spcPct val="20000"/>
        </a:spcBef>
        <a:spcAft>
          <a:spcPts val="34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51448" indent="-208575" algn="l" defTabSz="1042873" rtl="0" eaLnBrk="1" latinLnBrk="0" hangingPunct="1">
        <a:spcBef>
          <a:spcPct val="20000"/>
        </a:spcBef>
        <a:spcAft>
          <a:spcPts val="34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85167" indent="-208575" algn="l" defTabSz="1042873" rtl="0" eaLnBrk="1" latinLnBrk="0" hangingPunct="1">
        <a:spcBef>
          <a:spcPct val="20000"/>
        </a:spcBef>
        <a:spcAft>
          <a:spcPts val="34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98029" indent="-208575" algn="l" defTabSz="1042873" rtl="0" eaLnBrk="1" latinLnBrk="0" hangingPunct="1">
        <a:spcBef>
          <a:spcPct val="20000"/>
        </a:spcBef>
        <a:spcAft>
          <a:spcPts val="34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42177" indent="-208575" algn="l" defTabSz="1042873" rtl="0" eaLnBrk="1" latinLnBrk="0" hangingPunct="1">
        <a:spcBef>
          <a:spcPct val="20000"/>
        </a:spcBef>
        <a:spcAft>
          <a:spcPts val="34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607183" indent="-208575" algn="l" defTabSz="1042873" rtl="0" eaLnBrk="1" latinLnBrk="0" hangingPunct="1">
        <a:spcBef>
          <a:spcPct val="20000"/>
        </a:spcBef>
        <a:spcAft>
          <a:spcPts val="34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51331" indent="-208575" algn="l" defTabSz="1042873" rtl="0" eaLnBrk="1" latinLnBrk="0" hangingPunct="1">
        <a:spcBef>
          <a:spcPct val="20000"/>
        </a:spcBef>
        <a:spcAft>
          <a:spcPts val="34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28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10428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10428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10428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10428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10428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10428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10428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10428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Relationship Id="rId6" Type="http://schemas.openxmlformats.org/officeDocument/2006/relationships/chart" Target="../charts/chart4.xml"/><Relationship Id="rId5" Type="http://schemas.openxmlformats.org/officeDocument/2006/relationships/image" Target="../media/image5.jpeg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9.xml"/><Relationship Id="rId4" Type="http://schemas.openxmlformats.org/officeDocument/2006/relationships/chart" Target="../charts/char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5429" y="181992"/>
            <a:ext cx="10102200" cy="6688976"/>
          </a:xfrm>
          <a:prstGeom prst="rect">
            <a:avLst/>
          </a:prstGeom>
        </p:spPr>
        <p:txBody>
          <a:bodyPr wrap="square" lIns="116805" tIns="58403" rIns="116805" bIns="58403">
            <a:spAutoFit/>
          </a:bodyPr>
          <a:lstStyle/>
          <a:p>
            <a:pPr>
              <a:defRPr/>
            </a:pPr>
            <a:r>
              <a:rPr lang="ru-RU" sz="31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3100" b="1" dirty="0" smtClean="0">
                <a:solidFill>
                  <a:schemeClr val="accent5">
                    <a:lumMod val="75000"/>
                  </a:schemeClr>
                </a:solidFill>
              </a:rPr>
              <a:t>«</a:t>
            </a:r>
            <a:r>
              <a:rPr lang="ru-RU" sz="3200" b="1" cap="all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наставничество, как ресурс </a:t>
            </a:r>
          </a:p>
          <a:p>
            <a:pPr>
              <a:defRPr/>
            </a:pPr>
            <a:r>
              <a:rPr lang="ru-RU" sz="3200" b="1" cap="all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cap="all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социально-профессиональной</a:t>
            </a:r>
          </a:p>
          <a:p>
            <a:pPr>
              <a:defRPr/>
            </a:pPr>
            <a:r>
              <a:rPr lang="ru-RU" sz="3200" b="1" cap="all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cap="all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адаптации обучающихся в СПО»</a:t>
            </a:r>
            <a:endParaRPr lang="ru-RU" sz="3200" b="1" cap="all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Open Sans Semibold" panose="020B070603080402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sz="20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800" b="1" dirty="0" smtClean="0">
                <a:solidFill>
                  <a:srgbClr val="4472C4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КГБПОУ 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«Дивногорский гидроэнергетический техникум имени А.Е. Бочкина»</a:t>
            </a:r>
          </a:p>
          <a:p>
            <a:pPr algn="ctr">
              <a:defRPr/>
            </a:pPr>
            <a:endParaRPr lang="ru-RU" sz="2800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defRPr/>
            </a:pPr>
            <a:endParaRPr lang="ru-RU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defRPr/>
            </a:pP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defRPr/>
            </a:pP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defRPr/>
            </a:pP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defRPr/>
            </a:pP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defRPr/>
            </a:pP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defRPr/>
            </a:pP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2025 г.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defRPr/>
            </a:pP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31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7548597" y="5282129"/>
            <a:ext cx="2869032" cy="1773505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/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1" y="5312686"/>
            <a:ext cx="2960914" cy="2246989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/>
        </p:spPr>
      </p:pic>
      <p:pic>
        <p:nvPicPr>
          <p:cNvPr id="7" name="Рисунок 6" descr="логотип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15429" y="308585"/>
            <a:ext cx="822410" cy="859490"/>
          </a:xfrm>
          <a:prstGeom prst="flowChartMagneticDisk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31750"/>
          </a:effectLst>
          <a:scene3d>
            <a:camera prst="obliqueTopRight"/>
            <a:lightRig rig="threePt" dir="t"/>
          </a:scene3d>
          <a:sp3d>
            <a:bevelT prst="angle"/>
          </a:sp3d>
        </p:spPr>
      </p:pic>
    </p:spTree>
    <p:extLst>
      <p:ext uri="{BB962C8B-B14F-4D97-AF65-F5344CB8AC3E}">
        <p14:creationId xmlns:p14="http://schemas.microsoft.com/office/powerpoint/2010/main" val="13035892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" y="3390038"/>
            <a:ext cx="4414008" cy="2164998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4425609" y="0"/>
            <a:ext cx="6266204" cy="35374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Межведомственное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взаимодействие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Стрелка вниз 33"/>
          <p:cNvSpPr/>
          <p:nvPr/>
        </p:nvSpPr>
        <p:spPr>
          <a:xfrm rot="10800000" flipH="1">
            <a:off x="5593975" y="4206837"/>
            <a:ext cx="182460" cy="11297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Стрелка вниз 63"/>
          <p:cNvSpPr/>
          <p:nvPr/>
        </p:nvSpPr>
        <p:spPr>
          <a:xfrm rot="5695086" flipH="1">
            <a:off x="7713245" y="2763276"/>
            <a:ext cx="154120" cy="19875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Стрелка вниз 62"/>
          <p:cNvSpPr/>
          <p:nvPr/>
        </p:nvSpPr>
        <p:spPr>
          <a:xfrm rot="3432960" flipH="1">
            <a:off x="7803542" y="1137229"/>
            <a:ext cx="160296" cy="26325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1" y="1"/>
            <a:ext cx="4448634" cy="356230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endParaRPr lang="ru-RU" sz="20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</a:t>
            </a:r>
          </a:p>
          <a:p>
            <a:pPr algn="r"/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</a:t>
            </a:r>
          </a:p>
          <a:p>
            <a:pPr algn="ct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Наставничество 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на предприятии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432967" y="3503234"/>
            <a:ext cx="6258846" cy="382638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endParaRPr lang="ru-RU" sz="20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Наставничество</a:t>
            </a:r>
          </a:p>
          <a:p>
            <a:pPr algn="just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в ПОУ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 bwMode="auto">
          <a:xfrm>
            <a:off x="-44784" y="7332185"/>
            <a:ext cx="10691813" cy="22749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lIns="104287" tIns="52144" rIns="104287" bIns="52144"/>
          <a:lstStyle/>
          <a:p>
            <a:pPr algn="r">
              <a:defRPr/>
            </a:pPr>
            <a:endParaRPr lang="ru-RU">
              <a:cs typeface="+mn-cs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543729" y="402724"/>
            <a:ext cx="1481193" cy="133082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Трудоустройство через ЦЗН края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" y="5608344"/>
            <a:ext cx="4414007" cy="16785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Социальное сопровождение социальной  службой,  тьюторами в ПОУ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543730" y="5195944"/>
            <a:ext cx="1795778" cy="20909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Работа наставника на результат успешного обучения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440564" y="5195943"/>
            <a:ext cx="2187067" cy="20909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Адаптация в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социуме </a:t>
            </a:r>
          </a:p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6-12 месяцев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8717924" y="3898951"/>
            <a:ext cx="1645763" cy="263763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Входное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анкетирование/тестирование.   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Подбор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, закрепление  наставника от ПОУ</a:t>
            </a:r>
          </a:p>
          <a:p>
            <a:pPr algn="ctr">
              <a:defRPr/>
            </a:pPr>
            <a:endParaRPr lang="ru-RU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8491731" y="387274"/>
            <a:ext cx="2040004" cy="134391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Профориентация выпускников Д/д- сессии погружения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8627633" y="2115274"/>
            <a:ext cx="1904101" cy="12473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 algn="ctr">
              <a:defRPr/>
            </a:pP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Постинтернат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детского дома в ПОУ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197429" y="436053"/>
            <a:ext cx="2395625" cy="18768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Прохождение п/практики, закрепление наставника от производства, трудоустройство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8399034" y="1370367"/>
            <a:ext cx="457200" cy="43528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1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1" name="Овал 50"/>
          <p:cNvSpPr/>
          <p:nvPr/>
        </p:nvSpPr>
        <p:spPr>
          <a:xfrm>
            <a:off x="8558449" y="3757072"/>
            <a:ext cx="457200" cy="43528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3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6339508" y="387275"/>
            <a:ext cx="2059526" cy="168212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Сопровождение наставником от ПОУ в течение </a:t>
            </a:r>
          </a:p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1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года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Выгнутая вправо стрелка 13"/>
          <p:cNvSpPr/>
          <p:nvPr/>
        </p:nvSpPr>
        <p:spPr>
          <a:xfrm rot="3799050">
            <a:off x="6217882" y="6558304"/>
            <a:ext cx="371859" cy="776283"/>
          </a:xfrm>
          <a:prstGeom prst="curvedLeftArrow">
            <a:avLst>
              <a:gd name="adj1" fmla="val 25000"/>
              <a:gd name="adj2" fmla="val 52128"/>
              <a:gd name="adj3" fmla="val 739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5" name="Выгнутая вправо стрелка 54"/>
          <p:cNvSpPr/>
          <p:nvPr/>
        </p:nvSpPr>
        <p:spPr>
          <a:xfrm rot="5138246">
            <a:off x="3444221" y="6086199"/>
            <a:ext cx="596965" cy="1787603"/>
          </a:xfrm>
          <a:prstGeom prst="curvedLeftArrow">
            <a:avLst>
              <a:gd name="adj1" fmla="val 25000"/>
              <a:gd name="adj2" fmla="val 52128"/>
              <a:gd name="adj3" fmla="val 739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7" name="Овал 66"/>
          <p:cNvSpPr/>
          <p:nvPr/>
        </p:nvSpPr>
        <p:spPr>
          <a:xfrm>
            <a:off x="4496050" y="5144949"/>
            <a:ext cx="463556" cy="43528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71" name="Выгнутая вправо стрелка 70"/>
          <p:cNvSpPr/>
          <p:nvPr/>
        </p:nvSpPr>
        <p:spPr>
          <a:xfrm rot="15900380">
            <a:off x="6005380" y="-89065"/>
            <a:ext cx="371859" cy="983576"/>
          </a:xfrm>
          <a:prstGeom prst="curvedLeftArrow">
            <a:avLst>
              <a:gd name="adj1" fmla="val 25000"/>
              <a:gd name="adj2" fmla="val 52128"/>
              <a:gd name="adj3" fmla="val 739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3" name="Выгнутая вправо стрелка 72"/>
          <p:cNvSpPr/>
          <p:nvPr/>
        </p:nvSpPr>
        <p:spPr>
          <a:xfrm rot="3799050">
            <a:off x="8441702" y="6310019"/>
            <a:ext cx="371859" cy="776283"/>
          </a:xfrm>
          <a:prstGeom prst="curvedLeftArrow">
            <a:avLst>
              <a:gd name="adj1" fmla="val 25000"/>
              <a:gd name="adj2" fmla="val 52128"/>
              <a:gd name="adj3" fmla="val 739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5" name="Выгнутая вправо стрелка 74"/>
          <p:cNvSpPr/>
          <p:nvPr/>
        </p:nvSpPr>
        <p:spPr>
          <a:xfrm rot="1195650">
            <a:off x="10198796" y="1659224"/>
            <a:ext cx="371859" cy="776283"/>
          </a:xfrm>
          <a:prstGeom prst="curvedLeftArrow">
            <a:avLst>
              <a:gd name="adj1" fmla="val 25000"/>
              <a:gd name="adj2" fmla="val 52128"/>
              <a:gd name="adj3" fmla="val 739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6" name="Выгнутая вправо стрелка 75"/>
          <p:cNvSpPr/>
          <p:nvPr/>
        </p:nvSpPr>
        <p:spPr>
          <a:xfrm rot="1457324">
            <a:off x="10049034" y="3352982"/>
            <a:ext cx="479658" cy="896347"/>
          </a:xfrm>
          <a:prstGeom prst="curvedLeftArrow">
            <a:avLst>
              <a:gd name="adj1" fmla="val 25000"/>
              <a:gd name="adj2" fmla="val 52128"/>
              <a:gd name="adj3" fmla="val 739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9" name="Выгнутая вправо стрелка 78"/>
          <p:cNvSpPr/>
          <p:nvPr/>
        </p:nvSpPr>
        <p:spPr>
          <a:xfrm rot="15863876">
            <a:off x="3970017" y="-238075"/>
            <a:ext cx="371859" cy="1483156"/>
          </a:xfrm>
          <a:prstGeom prst="curvedLeftArrow">
            <a:avLst>
              <a:gd name="adj1" fmla="val 25000"/>
              <a:gd name="adj2" fmla="val 52128"/>
              <a:gd name="adj3" fmla="val 739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7" name="Стрелка вниз 56"/>
          <p:cNvSpPr/>
          <p:nvPr/>
        </p:nvSpPr>
        <p:spPr>
          <a:xfrm rot="8761634" flipH="1">
            <a:off x="6672126" y="3993244"/>
            <a:ext cx="147898" cy="12168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Овал 65"/>
          <p:cNvSpPr/>
          <p:nvPr/>
        </p:nvSpPr>
        <p:spPr>
          <a:xfrm>
            <a:off x="6403811" y="5119750"/>
            <a:ext cx="457200" cy="43528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4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6" name="Овал 85"/>
          <p:cNvSpPr/>
          <p:nvPr/>
        </p:nvSpPr>
        <p:spPr>
          <a:xfrm>
            <a:off x="6191309" y="1733545"/>
            <a:ext cx="506108" cy="43528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9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8" name="Стрелка вниз 87"/>
          <p:cNvSpPr/>
          <p:nvPr/>
        </p:nvSpPr>
        <p:spPr>
          <a:xfrm rot="6203696" flipH="1">
            <a:off x="7541401" y="3105344"/>
            <a:ext cx="172527" cy="218378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Стрелка вниз 89"/>
          <p:cNvSpPr/>
          <p:nvPr/>
        </p:nvSpPr>
        <p:spPr>
          <a:xfrm rot="10800000" flipH="1">
            <a:off x="5301122" y="4606971"/>
            <a:ext cx="140497" cy="5406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Стрелка вниз 90"/>
          <p:cNvSpPr/>
          <p:nvPr/>
        </p:nvSpPr>
        <p:spPr>
          <a:xfrm rot="13027940" flipH="1">
            <a:off x="3981303" y="4595785"/>
            <a:ext cx="219937" cy="15826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Стрелка вниз 55"/>
          <p:cNvSpPr/>
          <p:nvPr/>
        </p:nvSpPr>
        <p:spPr>
          <a:xfrm rot="4827884" flipH="1">
            <a:off x="7722005" y="2238453"/>
            <a:ext cx="160675" cy="20341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8513245" y="2971819"/>
            <a:ext cx="457200" cy="43528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2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5" name="Выгнутая вправо стрелка 94"/>
          <p:cNvSpPr/>
          <p:nvPr/>
        </p:nvSpPr>
        <p:spPr>
          <a:xfrm rot="11709216">
            <a:off x="478541" y="1339203"/>
            <a:ext cx="780380" cy="4656586"/>
          </a:xfrm>
          <a:prstGeom prst="curvedLeftArrow">
            <a:avLst>
              <a:gd name="adj1" fmla="val 25000"/>
              <a:gd name="adj2" fmla="val 52128"/>
              <a:gd name="adj3" fmla="val 739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3" name="Стрелка вниз 92"/>
          <p:cNvSpPr/>
          <p:nvPr/>
        </p:nvSpPr>
        <p:spPr>
          <a:xfrm rot="19798385" flipH="1">
            <a:off x="3895509" y="1595625"/>
            <a:ext cx="190911" cy="14056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Стрелка вниз 93"/>
          <p:cNvSpPr/>
          <p:nvPr/>
        </p:nvSpPr>
        <p:spPr>
          <a:xfrm rot="2494373" flipH="1">
            <a:off x="6818259" y="2013436"/>
            <a:ext cx="158463" cy="11985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Овал 97"/>
          <p:cNvSpPr/>
          <p:nvPr/>
        </p:nvSpPr>
        <p:spPr>
          <a:xfrm>
            <a:off x="3380341" y="2115274"/>
            <a:ext cx="463556" cy="43528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99" name="Овал 98"/>
          <p:cNvSpPr/>
          <p:nvPr/>
        </p:nvSpPr>
        <p:spPr>
          <a:xfrm>
            <a:off x="3049647" y="5671311"/>
            <a:ext cx="463556" cy="43528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6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0" name="Овал 99"/>
          <p:cNvSpPr/>
          <p:nvPr/>
        </p:nvSpPr>
        <p:spPr>
          <a:xfrm>
            <a:off x="5611346" y="1499015"/>
            <a:ext cx="463556" cy="43528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01" name="Стрелка вниз 100"/>
          <p:cNvSpPr/>
          <p:nvPr/>
        </p:nvSpPr>
        <p:spPr>
          <a:xfrm flipH="1">
            <a:off x="5067274" y="1805653"/>
            <a:ext cx="196156" cy="4083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рямоугольник 68"/>
          <p:cNvSpPr/>
          <p:nvPr/>
        </p:nvSpPr>
        <p:spPr bwMode="auto">
          <a:xfrm>
            <a:off x="0" y="3595095"/>
            <a:ext cx="4389119" cy="192178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104287" tIns="52144" rIns="104287" bIns="52144"/>
          <a:lstStyle/>
          <a:p>
            <a:pPr algn="ctr">
              <a:defRPr/>
            </a:pPr>
            <a:r>
              <a:rPr lang="ru-RU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МОДЕЛЬ социально-профессиональной адаптации</a:t>
            </a:r>
          </a:p>
          <a:p>
            <a:pPr algn="ctr">
              <a:defRPr/>
            </a:pPr>
            <a:r>
              <a:rPr lang="ru-RU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детей - сирот</a:t>
            </a:r>
            <a:endParaRPr lang="ru-RU" sz="2800" b="1" i="1" cap="all" dirty="0">
              <a:solidFill>
                <a:schemeClr val="bg1"/>
              </a:solidFill>
              <a:latin typeface="Times New Roman" panose="02020603050405020304" pitchFamily="18" charset="0"/>
              <a:ea typeface="Open Sans Semibold" panose="020B07060308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3840480" y="2954752"/>
            <a:ext cx="2665414" cy="1252084"/>
          </a:xfrm>
          <a:prstGeom prst="ellipse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Обучающийся ПОУ/ДГЭТ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6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50" t="4762" r="29124" b="66667"/>
          <a:stretch>
            <a:fillRect/>
          </a:stretch>
        </p:blipFill>
        <p:spPr bwMode="auto">
          <a:xfrm>
            <a:off x="0" y="1"/>
            <a:ext cx="868731" cy="87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Рисунок 46" descr="логотип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" y="1"/>
            <a:ext cx="868729" cy="1041296"/>
          </a:xfrm>
          <a:prstGeom prst="flowChartMagneticDisk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31750"/>
          </a:effectLst>
          <a:scene3d>
            <a:camera prst="obliqueTopRight"/>
            <a:lightRig rig="threePt" dir="t"/>
          </a:scene3d>
          <a:sp3d>
            <a:bevelT prst="angle"/>
          </a:sp3d>
        </p:spPr>
      </p:pic>
    </p:spTree>
    <p:extLst>
      <p:ext uri="{BB962C8B-B14F-4D97-AF65-F5344CB8AC3E}">
        <p14:creationId xmlns:p14="http://schemas.microsoft.com/office/powerpoint/2010/main" val="283565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Прямая соединительная линия 39"/>
          <p:cNvCxnSpPr/>
          <p:nvPr/>
        </p:nvCxnSpPr>
        <p:spPr bwMode="auto">
          <a:xfrm flipH="1" flipV="1">
            <a:off x="7164999" y="1853171"/>
            <a:ext cx="870567" cy="307987"/>
          </a:xfrm>
          <a:prstGeom prst="line">
            <a:avLst/>
          </a:prstGeom>
          <a:ln/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 bwMode="auto">
          <a:xfrm>
            <a:off x="0" y="7332185"/>
            <a:ext cx="10691813" cy="22749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lIns="104287" tIns="52144" rIns="104287" bIns="52144"/>
          <a:lstStyle/>
          <a:p>
            <a:pPr algn="r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926770" y="78747"/>
            <a:ext cx="8083811" cy="65930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 lIns="104287" tIns="52144" rIns="104287" bIns="52144">
            <a:spAutoFit/>
          </a:bodyPr>
          <a:lstStyle/>
          <a:p>
            <a:pPr algn="ctr">
              <a:defRPr/>
            </a:pPr>
            <a:r>
              <a:rPr lang="ru-RU" b="1" cap="all" dirty="0" smtClean="0">
                <a:solidFill>
                  <a:prstClr val="white"/>
                </a:solidFill>
                <a:latin typeface="Times New Roman" panose="02020603050405020304" pitchFamily="18" charset="0"/>
                <a:ea typeface="Open Sans Semibold" panose="020B0706030804020204" pitchFamily="34" charset="0"/>
                <a:cs typeface="Times New Roman" panose="02020603050405020304" pitchFamily="18" charset="0"/>
              </a:rPr>
              <a:t>Система  наставничества  </a:t>
            </a:r>
            <a:r>
              <a:rPr lang="ru-RU" b="1" cap="all" dirty="0">
                <a:solidFill>
                  <a:prstClr val="white"/>
                </a:solidFill>
                <a:latin typeface="Times New Roman" panose="02020603050405020304" pitchFamily="18" charset="0"/>
                <a:ea typeface="Open Sans Semibold" panose="020B0706030804020204" pitchFamily="34" charset="0"/>
                <a:cs typeface="Times New Roman" panose="02020603050405020304" pitchFamily="18" charset="0"/>
              </a:rPr>
              <a:t>в </a:t>
            </a:r>
            <a:r>
              <a:rPr lang="ru-RU" b="1" cap="all" dirty="0" smtClean="0">
                <a:solidFill>
                  <a:prstClr val="white"/>
                </a:solidFill>
                <a:latin typeface="Times New Roman" panose="02020603050405020304" pitchFamily="18" charset="0"/>
                <a:ea typeface="Open Sans Semibold" panose="020B0706030804020204" pitchFamily="34" charset="0"/>
                <a:cs typeface="Times New Roman" panose="02020603050405020304" pitchFamily="18" charset="0"/>
              </a:rPr>
              <a:t> рамках  постинтернатного сопровождения</a:t>
            </a:r>
            <a:r>
              <a:rPr lang="en-US" b="1" cap="all" dirty="0" smtClean="0">
                <a:solidFill>
                  <a:prstClr val="white"/>
                </a:solidFill>
                <a:latin typeface="Times New Roman" panose="02020603050405020304" pitchFamily="18" charset="0"/>
                <a:ea typeface="Open Sans Semibold" panose="020B0706030804020204" pitchFamily="34" charset="0"/>
                <a:cs typeface="Times New Roman" panose="02020603050405020304" pitchFamily="18" charset="0"/>
              </a:rPr>
              <a:t> </a:t>
            </a:r>
            <a:r>
              <a:rPr lang="ru-RU" b="1" cap="all" dirty="0" smtClean="0">
                <a:solidFill>
                  <a:prstClr val="white"/>
                </a:solidFill>
                <a:latin typeface="Times New Roman" panose="02020603050405020304" pitchFamily="18" charset="0"/>
                <a:ea typeface="Open Sans Semibold" panose="020B0706030804020204" pitchFamily="34" charset="0"/>
                <a:cs typeface="Times New Roman" panose="02020603050405020304" pitchFamily="18" charset="0"/>
              </a:rPr>
              <a:t> на март </a:t>
            </a:r>
            <a:r>
              <a:rPr lang="ru-RU" b="1" cap="all" smtClean="0">
                <a:solidFill>
                  <a:prstClr val="white"/>
                </a:solidFill>
                <a:latin typeface="Times New Roman" panose="02020603050405020304" pitchFamily="18" charset="0"/>
                <a:ea typeface="Open Sans Semibold" panose="020B0706030804020204" pitchFamily="34" charset="0"/>
                <a:cs typeface="Times New Roman" panose="02020603050405020304" pitchFamily="18" charset="0"/>
              </a:rPr>
              <a:t>2025 года</a:t>
            </a:r>
            <a:endParaRPr lang="ru-RU" b="1" cap="all" dirty="0">
              <a:solidFill>
                <a:prstClr val="white"/>
              </a:solidFill>
              <a:latin typeface="Times New Roman" panose="02020603050405020304" pitchFamily="18" charset="0"/>
              <a:ea typeface="Open Sans Semibold" panose="020B07060308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3046054" y="943210"/>
            <a:ext cx="5891634" cy="54247"/>
          </a:xfrm>
          <a:prstGeom prst="rect">
            <a:avLst/>
          </a:prstGeom>
          <a:solidFill>
            <a:schemeClr val="accent1"/>
          </a:solidFill>
          <a:ln/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104287" tIns="52144" rIns="104287" bIns="52144"/>
          <a:lstStyle/>
          <a:p>
            <a:pPr algn="ctr">
              <a:defRPr/>
            </a:pPr>
            <a:endParaRPr lang="ru-RU" sz="1700" dirty="0">
              <a:solidFill>
                <a:srgbClr val="002060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 bwMode="auto">
          <a:xfrm>
            <a:off x="3088640" y="863600"/>
            <a:ext cx="7413841" cy="99132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/>
          <a:lstStyle/>
          <a:p>
            <a:pPr algn="ctr"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Участники межведомственного взаимодействия</a:t>
            </a:r>
          </a:p>
          <a:p>
            <a:pPr algn="ctr">
              <a:defRPr/>
            </a:pPr>
            <a:endParaRPr lang="ru-RU" sz="3200" b="1" dirty="0">
              <a:solidFill>
                <a:srgbClr val="7030A0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09011" y="1724642"/>
            <a:ext cx="2828876" cy="53191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 algn="ctr">
              <a:lnSpc>
                <a:spcPct val="115000"/>
              </a:lnSpc>
              <a:spcAft>
                <a:spcPts val="1141"/>
              </a:spcAft>
              <a:defRPr/>
            </a:pPr>
            <a:r>
              <a:rPr lang="ru-RU" sz="16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НАСТАВНИК от ПОУ ( 32 чел.)</a:t>
            </a: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 bwMode="auto">
          <a:xfrm>
            <a:off x="289570" y="3525520"/>
            <a:ext cx="2828876" cy="1341120"/>
          </a:xfrm>
          <a:prstGeom prst="rect">
            <a:avLst/>
          </a:prstGeom>
          <a:solidFill>
            <a:srgbClr val="0070C0"/>
          </a:solidFill>
          <a:ln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/>
          <a:lstStyle/>
          <a:p>
            <a:pPr algn="ctr">
              <a:defRPr/>
            </a:pPr>
            <a:r>
              <a:rPr lang="ru-RU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НАСТАВНИКИ</a:t>
            </a:r>
          </a:p>
          <a:p>
            <a:pPr algn="ctr">
              <a:defRPr/>
            </a:pPr>
            <a:r>
              <a:rPr lang="ru-RU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-ПОПЕЧИТЕЛИ </a:t>
            </a:r>
            <a:endParaRPr lang="ru-RU" b="1" dirty="0">
              <a:solidFill>
                <a:prstClr val="white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400" b="1" dirty="0">
                <a:solidFill>
                  <a:prstClr val="white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( 4</a:t>
            </a:r>
            <a:r>
              <a:rPr lang="ru-RU" sz="24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prstClr val="white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чел </a:t>
            </a:r>
            <a:r>
              <a:rPr lang="ru-RU" sz="24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.) 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8 чел. опекаемых</a:t>
            </a:r>
            <a:endParaRPr lang="ru-RU" sz="2400" b="1" dirty="0">
              <a:solidFill>
                <a:prstClr val="white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 bwMode="auto">
          <a:xfrm>
            <a:off x="6939280" y="2174240"/>
            <a:ext cx="3515360" cy="47853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/>
          <a:lstStyle/>
          <a:p>
            <a:pPr algn="ctr"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Министерство образования</a:t>
            </a:r>
          </a:p>
          <a:p>
            <a:pPr algn="ctr"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Красноярского края</a:t>
            </a:r>
          </a:p>
          <a:p>
            <a:pPr algn="ctr">
              <a:defRPr/>
            </a:pP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Администрация </a:t>
            </a:r>
          </a:p>
          <a:p>
            <a:pPr algn="ctr"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г. Дивногорска</a:t>
            </a:r>
          </a:p>
          <a:p>
            <a:pPr algn="ctr">
              <a:defRPr/>
            </a:pP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Детские дома </a:t>
            </a:r>
          </a:p>
          <a:p>
            <a:pPr algn="ctr">
              <a:defRPr/>
            </a:pPr>
            <a:endParaRPr lang="ru-RU" sz="800" b="1" dirty="0" smtClean="0">
              <a:solidFill>
                <a:srgbClr val="002060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ЦЗН </a:t>
            </a:r>
          </a:p>
          <a:p>
            <a:pPr algn="ctr"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Координационный центр центральной территории Красноярского края,</a:t>
            </a:r>
          </a:p>
          <a:p>
            <a:pPr algn="ctr">
              <a:defRPr/>
            </a:pP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Органы опеки</a:t>
            </a:r>
          </a:p>
          <a:p>
            <a:pPr algn="ctr">
              <a:defRPr/>
            </a:pP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предприятия</a:t>
            </a:r>
          </a:p>
          <a:p>
            <a:pPr algn="ctr"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г. Дивногорска</a:t>
            </a:r>
          </a:p>
          <a:p>
            <a:pPr>
              <a:spcAft>
                <a:spcPts val="570"/>
              </a:spcAft>
              <a:defRPr/>
            </a:pPr>
            <a:endParaRPr lang="ru-RU" sz="2400" b="1" dirty="0">
              <a:solidFill>
                <a:srgbClr val="7030A0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3341191" y="2194560"/>
            <a:ext cx="3100249" cy="47853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 algn="ctr">
              <a:spcAft>
                <a:spcPts val="570"/>
              </a:spcAft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В ПОУ обучается</a:t>
            </a:r>
          </a:p>
          <a:p>
            <a:pPr algn="ctr">
              <a:spcAft>
                <a:spcPts val="570"/>
              </a:spcAft>
              <a:defRPr/>
            </a:pP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 -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67 человек</a:t>
            </a:r>
          </a:p>
          <a:p>
            <a:pPr algn="ctr">
              <a:spcAft>
                <a:spcPts val="570"/>
              </a:spcAft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находящихся в трудной жизненной ситуации</a:t>
            </a:r>
          </a:p>
          <a:p>
            <a:pPr algn="ctr">
              <a:spcAft>
                <a:spcPts val="570"/>
              </a:spcAft>
              <a:defRPr/>
            </a:pP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570"/>
              </a:spcAft>
              <a:defRPr/>
            </a:pP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endParaRPr lang="ru-RU" sz="2800" b="1" dirty="0">
              <a:solidFill>
                <a:prstClr val="black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53" name="Прямая соединительная линия 52"/>
          <p:cNvCxnSpPr/>
          <p:nvPr/>
        </p:nvCxnSpPr>
        <p:spPr bwMode="auto">
          <a:xfrm flipH="1">
            <a:off x="6685280" y="1804121"/>
            <a:ext cx="2954" cy="4027719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 bwMode="auto">
          <a:xfrm>
            <a:off x="3127727" y="3715091"/>
            <a:ext cx="213464" cy="0"/>
          </a:xfrm>
          <a:prstGeom prst="line">
            <a:avLst/>
          </a:prstGeom>
          <a:ln>
            <a:solidFill>
              <a:srgbClr val="FF0000"/>
            </a:solidFill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 bwMode="auto">
          <a:xfrm>
            <a:off x="6228080" y="5892800"/>
            <a:ext cx="883920" cy="10160"/>
          </a:xfrm>
          <a:prstGeom prst="line">
            <a:avLst/>
          </a:prstGeom>
          <a:ln>
            <a:solidFill>
              <a:srgbClr val="FF0000"/>
            </a:solidFill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0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50" t="4762" r="29124" b="66667"/>
          <a:stretch>
            <a:fillRect/>
          </a:stretch>
        </p:blipFill>
        <p:spPr bwMode="auto">
          <a:xfrm>
            <a:off x="200472" y="268614"/>
            <a:ext cx="1503536" cy="1349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Рисунок 20" descr="логотип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" y="0"/>
            <a:ext cx="1713287" cy="1805921"/>
          </a:xfrm>
          <a:prstGeom prst="flowChartMagneticDisk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31750"/>
          </a:effectLst>
          <a:scene3d>
            <a:camera prst="obliqueTopRight"/>
            <a:lightRig rig="threePt" dir="t"/>
          </a:scene3d>
          <a:sp3d>
            <a:bevelT prst="angle"/>
          </a:sp3d>
        </p:spPr>
      </p:pic>
      <p:sp>
        <p:nvSpPr>
          <p:cNvPr id="43" name="Прямоугольник 42"/>
          <p:cNvSpPr/>
          <p:nvPr/>
        </p:nvSpPr>
        <p:spPr>
          <a:xfrm>
            <a:off x="396241" y="2032000"/>
            <a:ext cx="2580640" cy="1341121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 algn="ctr">
              <a:defRPr/>
            </a:pPr>
            <a:r>
              <a:rPr lang="ru-RU" sz="24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НАСТАВНИКИ</a:t>
            </a:r>
            <a:r>
              <a:rPr lang="ru-RU" sz="20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от ПОУ - </a:t>
            </a:r>
            <a:r>
              <a:rPr lang="en-US" sz="20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2</a:t>
            </a:r>
            <a:r>
              <a:rPr lang="ru-RU" sz="20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5 чел.</a:t>
            </a:r>
            <a:endParaRPr lang="ru-RU" sz="2000" b="1" dirty="0">
              <a:solidFill>
                <a:prstClr val="white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304800" y="5140960"/>
            <a:ext cx="2824481" cy="1788160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 algn="ctr">
              <a:defRPr/>
            </a:pPr>
            <a:r>
              <a:rPr lang="ru-RU" sz="20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ТЬЮТОРЫ  - </a:t>
            </a:r>
            <a:r>
              <a:rPr lang="en-US" sz="20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1</a:t>
            </a:r>
            <a:r>
              <a:rPr lang="ru-RU" sz="20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чел. 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ВОЛОНТЕРЫ  - </a:t>
            </a:r>
            <a:r>
              <a:rPr lang="en-US" sz="20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25</a:t>
            </a:r>
            <a:r>
              <a:rPr lang="ru-RU" sz="20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чел. студенты ПОУ</a:t>
            </a:r>
            <a:endParaRPr lang="ru-RU" sz="2000" b="1" dirty="0">
              <a:solidFill>
                <a:prstClr val="white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0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endParaRPr lang="ru-RU" sz="2000" b="1" dirty="0">
              <a:solidFill>
                <a:prstClr val="white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15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логотип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5634" y="181807"/>
            <a:ext cx="822410" cy="859490"/>
          </a:xfrm>
          <a:prstGeom prst="flowChartMagneticDisk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31750"/>
          </a:effectLst>
          <a:scene3d>
            <a:camera prst="obliqueTopRight"/>
            <a:lightRig rig="threePt" dir="t"/>
          </a:scene3d>
          <a:sp3d>
            <a:bevelT prst="angle"/>
          </a:sp3d>
        </p:spPr>
      </p:pic>
      <p:sp>
        <p:nvSpPr>
          <p:cNvPr id="5" name="Овал 4"/>
          <p:cNvSpPr/>
          <p:nvPr/>
        </p:nvSpPr>
        <p:spPr>
          <a:xfrm>
            <a:off x="3680698" y="2997200"/>
            <a:ext cx="3911600" cy="1384300"/>
          </a:xfrm>
          <a:prstGeom prst="ellipse">
            <a:avLst/>
          </a:prstGeom>
          <a:solidFill>
            <a:srgbClr val="FFCC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3400" y="1695450"/>
            <a:ext cx="2286000" cy="825500"/>
          </a:xfrm>
          <a:prstGeom prst="rect">
            <a:avLst/>
          </a:prstGeom>
          <a:solidFill>
            <a:srgbClr val="FFCC99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Доверительные</a:t>
            </a:r>
            <a:r>
              <a:rPr lang="ru-RU" sz="2000" b="1" dirty="0" smtClean="0">
                <a:solidFill>
                  <a:sysClr val="windowText" lastClr="000000"/>
                </a:solidFill>
              </a:rPr>
              <a:t> </a:t>
            </a:r>
            <a:r>
              <a:rPr lang="ru-RU" sz="20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отношения</a:t>
            </a:r>
            <a:endParaRPr lang="ru-RU" sz="20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1500" y="3898900"/>
            <a:ext cx="2266950" cy="1428750"/>
          </a:xfrm>
          <a:prstGeom prst="rect">
            <a:avLst/>
          </a:prstGeom>
          <a:solidFill>
            <a:srgbClr val="FFCC99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в различных ситуациях</a:t>
            </a:r>
            <a:endParaRPr lang="ru-RU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3400" y="2616200"/>
            <a:ext cx="2305050" cy="1143000"/>
          </a:xfrm>
          <a:prstGeom prst="rect">
            <a:avLst/>
          </a:prstGeom>
          <a:solidFill>
            <a:srgbClr val="FFCC99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Совместный досуг </a:t>
            </a:r>
          </a:p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(кино, кофе, прогулки, семейные мероприятия)</a:t>
            </a: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71500" y="5486400"/>
            <a:ext cx="2266950" cy="1663700"/>
          </a:xfrm>
          <a:prstGeom prst="rect">
            <a:avLst/>
          </a:prstGeom>
          <a:solidFill>
            <a:srgbClr val="FFCC99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защиты от негативных факторов (конфликтные ситуации в социуме)</a:t>
            </a: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5715000" y="2146300"/>
            <a:ext cx="0" cy="42545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>
            <a:off x="7682292" y="2616200"/>
            <a:ext cx="662816" cy="406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V="1">
            <a:off x="5810250" y="4876800"/>
            <a:ext cx="0" cy="4953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H="1" flipV="1">
            <a:off x="8013700" y="4349750"/>
            <a:ext cx="279400" cy="24765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1365250" y="279400"/>
            <a:ext cx="8820150" cy="1130300"/>
          </a:xfrm>
          <a:prstGeom prst="rect">
            <a:avLst/>
          </a:prstGeom>
          <a:solidFill>
            <a:srgbClr val="FFCC99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попечения в социально-профессиональной адаптации обучающих</a:t>
            </a:r>
            <a:endParaRPr lang="ru-RU" sz="28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C:\Users\0A6E~1\AppData\Local\Temp\Rar$DIa5632.25140\image-06-03-25-09-58-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300" y="1647825"/>
            <a:ext cx="6858000" cy="504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96709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9381854"/>
              </p:ext>
            </p:extLst>
          </p:nvPr>
        </p:nvGraphicFramePr>
        <p:xfrm>
          <a:off x="443639" y="1041297"/>
          <a:ext cx="9182100" cy="33783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4095" y="287316"/>
            <a:ext cx="10060519" cy="714379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41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адаптации обучающихся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276790925"/>
              </p:ext>
            </p:extLst>
          </p:nvPr>
        </p:nvGraphicFramePr>
        <p:xfrm>
          <a:off x="5918869" y="4333374"/>
          <a:ext cx="4530244" cy="30800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247193331"/>
              </p:ext>
            </p:extLst>
          </p:nvPr>
        </p:nvGraphicFramePr>
        <p:xfrm>
          <a:off x="6966283" y="1183341"/>
          <a:ext cx="3531387" cy="27148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8" name="Рисунок 7" descr="логотип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35634" y="181807"/>
            <a:ext cx="822410" cy="859490"/>
          </a:xfrm>
          <a:prstGeom prst="flowChartMagneticDisk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31750"/>
          </a:effectLst>
          <a:scene3d>
            <a:camera prst="obliqueTopRight"/>
            <a:lightRig rig="threePt" dir="t"/>
          </a:scene3d>
          <a:sp3d>
            <a:bevelT prst="angle"/>
          </a:sp3d>
        </p:spPr>
      </p:pic>
      <p:graphicFrame>
        <p:nvGraphicFramePr>
          <p:cNvPr id="11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374192"/>
              </p:ext>
            </p:extLst>
          </p:nvPr>
        </p:nvGraphicFramePr>
        <p:xfrm>
          <a:off x="2184400" y="4221670"/>
          <a:ext cx="7275513" cy="32205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73563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4095" y="287316"/>
            <a:ext cx="10060519" cy="714379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41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адаптации обучающихся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861448659"/>
              </p:ext>
            </p:extLst>
          </p:nvPr>
        </p:nvGraphicFramePr>
        <p:xfrm>
          <a:off x="1058044" y="1041297"/>
          <a:ext cx="7095356" cy="30227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Рисунок 7" descr="логотип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5634" y="181807"/>
            <a:ext cx="822410" cy="859490"/>
          </a:xfrm>
          <a:prstGeom prst="flowChartMagneticDisk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31750"/>
          </a:effectLst>
          <a:scene3d>
            <a:camera prst="obliqueTopRight"/>
            <a:lightRig rig="threePt" dir="t"/>
          </a:scene3d>
          <a:sp3d>
            <a:bevelT prst="angle"/>
          </a:sp3d>
        </p:spPr>
      </p:pic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761152354"/>
              </p:ext>
            </p:extLst>
          </p:nvPr>
        </p:nvGraphicFramePr>
        <p:xfrm>
          <a:off x="2044700" y="4358774"/>
          <a:ext cx="7238999" cy="30800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8386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749300"/>
            <a:ext cx="8166100" cy="774700"/>
          </a:xfrm>
        </p:spPr>
        <p:txBody>
          <a:bodyPr/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Справочная информация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1500" y="1536701"/>
            <a:ext cx="9942116" cy="526700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Стимулирование 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наставничества за 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составило: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- 1 квартал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– от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258,56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7 920,80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 (от 10 до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баллов);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- 2 квартал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– от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298,24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4 752,64 рублей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(от 10 до 30 баллов);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- 3 квартал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– от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309,12 до 3 701,28 рублей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(от 10 до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баллов);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- 4 квартал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– от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310,08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4 832,64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 (от 10 до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баллов)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по итогам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– от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5 226,80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29 223,20 рубля.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3280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Прямоугольник 59"/>
          <p:cNvSpPr/>
          <p:nvPr/>
        </p:nvSpPr>
        <p:spPr bwMode="auto">
          <a:xfrm>
            <a:off x="0" y="7332185"/>
            <a:ext cx="10691813" cy="22749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lIns="104287" tIns="52144" rIns="104287" bIns="52144"/>
          <a:lstStyle/>
          <a:p>
            <a:pPr algn="r">
              <a:defRPr/>
            </a:pPr>
            <a:endParaRPr lang="ru-RU">
              <a:cs typeface="+mn-cs"/>
            </a:endParaRPr>
          </a:p>
        </p:txBody>
      </p:sp>
      <p:pic>
        <p:nvPicPr>
          <p:cNvPr id="35" name="Рисунок 34" descr="логотип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0641" y="254613"/>
            <a:ext cx="822410" cy="859490"/>
          </a:xfrm>
          <a:prstGeom prst="flowChartMagneticDisk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31750"/>
          </a:effectLst>
          <a:scene3d>
            <a:camera prst="obliqueTopRight"/>
            <a:lightRig rig="threePt" dir="t"/>
          </a:scene3d>
          <a:sp3d>
            <a:bevelT prst="angle"/>
          </a:sp3d>
        </p:spPr>
      </p:pic>
      <p:sp>
        <p:nvSpPr>
          <p:cNvPr id="69" name="Прямоугольник 68"/>
          <p:cNvSpPr/>
          <p:nvPr/>
        </p:nvSpPr>
        <p:spPr bwMode="auto">
          <a:xfrm>
            <a:off x="1466412" y="127745"/>
            <a:ext cx="8885193" cy="111322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104287" tIns="52144" rIns="104287" bIns="52144"/>
          <a:lstStyle/>
          <a:p>
            <a:pPr algn="ctr">
              <a:defRPr/>
            </a:pPr>
            <a:r>
              <a:rPr lang="ru-RU" sz="2300" cap="all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ru-RU" sz="2300" b="1" cap="all" dirty="0" smtClean="0">
                <a:solidFill>
                  <a:srgbClr val="002060"/>
                </a:solidFill>
                <a:latin typeface="Times New Roman" panose="02020603050405020304" pitchFamily="18" charset="0"/>
                <a:ea typeface="Open Sans Semibold" panose="020B0706030804020204" pitchFamily="34" charset="0"/>
                <a:cs typeface="Times New Roman" panose="02020603050405020304" pitchFamily="18" charset="0"/>
              </a:rPr>
              <a:t>Схема трудоустройства выпускников через центры занятости населения по территориям</a:t>
            </a:r>
            <a:endParaRPr lang="ru-RU" sz="1400" b="1" cap="all" dirty="0">
              <a:solidFill>
                <a:srgbClr val="002060"/>
              </a:solidFill>
              <a:latin typeface="Times New Roman" panose="02020603050405020304" pitchFamily="18" charset="0"/>
              <a:ea typeface="Open Sans Semibold" panose="020B07060308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44953" y="1366564"/>
            <a:ext cx="4212770" cy="92446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 algn="ctr"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Центр содействия трудоустройству выпускников  (ЦСТВ) 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97200" y="2803638"/>
            <a:ext cx="2899144" cy="15119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Сбор информации по выпускнику 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7217229" y="2803638"/>
            <a:ext cx="3134375" cy="15119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 algn="ctr"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Предоставление информации о вакантных местах выпускнику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065583" y="1382485"/>
            <a:ext cx="4286022" cy="90854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 algn="ctr"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Центр занятости населения 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(ЦЗН)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19743" y="5018557"/>
            <a:ext cx="4295663" cy="17959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- Специальность/профессия</a:t>
            </a:r>
          </a:p>
          <a:p>
            <a:pPr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- Предприятие прохождения практики</a:t>
            </a: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- ФИО, дата рождения</a:t>
            </a:r>
          </a:p>
          <a:p>
            <a:pPr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- Закрепление жилья</a:t>
            </a:r>
          </a:p>
          <a:p>
            <a:pPr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- Наличие трудовой книжки</a:t>
            </a:r>
          </a:p>
          <a:p>
            <a:pPr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- Период ПДП,   Дата выпуска</a:t>
            </a:r>
          </a:p>
          <a:p>
            <a:pPr>
              <a:defRPr/>
            </a:pPr>
            <a:r>
              <a:rPr lang="ru-RU" sz="1200" b="1" dirty="0">
                <a:solidFill>
                  <a:srgbClr val="C0000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*Наличие согласия  на обработку персональных </a:t>
            </a:r>
            <a:r>
              <a:rPr lang="ru-RU" sz="1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данных</a:t>
            </a:r>
            <a:endParaRPr lang="ru-RU" sz="1200" b="1" dirty="0">
              <a:solidFill>
                <a:srgbClr val="C00000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265992" y="5084867"/>
            <a:ext cx="4349918" cy="160970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-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Предложения актуальных вакансий выпускнику по месту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жительства</a:t>
            </a:r>
          </a:p>
          <a:p>
            <a:pPr>
              <a:defRPr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-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Информирование выпускников о правах детей-сирот и детей оставшихся без попечительства родителей</a:t>
            </a:r>
          </a:p>
          <a:p>
            <a:pPr>
              <a:defRPr/>
            </a:pP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Двойная стрелка влево/вправо 3"/>
          <p:cNvSpPr/>
          <p:nvPr/>
        </p:nvSpPr>
        <p:spPr>
          <a:xfrm>
            <a:off x="4745709" y="1700687"/>
            <a:ext cx="1216152" cy="27214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2288612" y="2356704"/>
            <a:ext cx="242316" cy="4446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 вниз 35"/>
          <p:cNvSpPr/>
          <p:nvPr/>
        </p:nvSpPr>
        <p:spPr>
          <a:xfrm>
            <a:off x="8141218" y="2358950"/>
            <a:ext cx="242316" cy="4446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4210020" y="2327454"/>
            <a:ext cx="2287530" cy="1882662"/>
          </a:xfrm>
          <a:prstGeom prst="ellipse">
            <a:avLst/>
          </a:prstGeom>
          <a:solidFill>
            <a:srgbClr val="FF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Трудоустройство выпускника</a:t>
            </a:r>
          </a:p>
        </p:txBody>
      </p:sp>
      <p:sp>
        <p:nvSpPr>
          <p:cNvPr id="13" name="Стрелка вправо 12"/>
          <p:cNvSpPr/>
          <p:nvPr/>
        </p:nvSpPr>
        <p:spPr>
          <a:xfrm>
            <a:off x="3481897" y="3429000"/>
            <a:ext cx="522515" cy="2612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лево 14"/>
          <p:cNvSpPr/>
          <p:nvPr/>
        </p:nvSpPr>
        <p:spPr>
          <a:xfrm>
            <a:off x="6683829" y="3429000"/>
            <a:ext cx="500741" cy="26125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678250" y="4446993"/>
            <a:ext cx="7476636" cy="50649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 algn="ctr"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Совместная работа: январь, февраль, март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Выгнутая вверх стрелка 6"/>
          <p:cNvSpPr/>
          <p:nvPr/>
        </p:nvSpPr>
        <p:spPr>
          <a:xfrm rot="5400000">
            <a:off x="8877676" y="4133007"/>
            <a:ext cx="696687" cy="73152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Выгнутая влево стрелка 7"/>
          <p:cNvSpPr/>
          <p:nvPr/>
        </p:nvSpPr>
        <p:spPr>
          <a:xfrm>
            <a:off x="1162673" y="4131185"/>
            <a:ext cx="731520" cy="63161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Выгнутая вниз стрелка 8"/>
          <p:cNvSpPr/>
          <p:nvPr/>
        </p:nvSpPr>
        <p:spPr>
          <a:xfrm rot="19500535">
            <a:off x="4456052" y="5186444"/>
            <a:ext cx="745732" cy="538087"/>
          </a:xfrm>
          <a:prstGeom prst="curvedUpArrow">
            <a:avLst>
              <a:gd name="adj1" fmla="val 25000"/>
              <a:gd name="adj2" fmla="val 55804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Выгнутая вверх стрелка 10"/>
          <p:cNvSpPr/>
          <p:nvPr/>
        </p:nvSpPr>
        <p:spPr>
          <a:xfrm rot="12573595">
            <a:off x="5430737" y="5203785"/>
            <a:ext cx="752434" cy="534277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Стрелка вниз 13"/>
          <p:cNvSpPr/>
          <p:nvPr/>
        </p:nvSpPr>
        <p:spPr>
          <a:xfrm rot="10800000">
            <a:off x="5223923" y="4074848"/>
            <a:ext cx="227966" cy="3229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589315" y="6892816"/>
            <a:ext cx="8186056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Индивидуальная помощь выпускнику</a:t>
            </a:r>
          </a:p>
          <a:p>
            <a:pPr algn="ctr"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в течение одного года после выпуска: </a:t>
            </a:r>
          </a:p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о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бучение/трудоустройство/ВС/материнство/пособие 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Выгнутая вниз стрелка 24"/>
          <p:cNvSpPr/>
          <p:nvPr/>
        </p:nvSpPr>
        <p:spPr>
          <a:xfrm rot="18227474">
            <a:off x="9657977" y="6623773"/>
            <a:ext cx="745732" cy="538087"/>
          </a:xfrm>
          <a:prstGeom prst="curvedUpArrow">
            <a:avLst>
              <a:gd name="adj1" fmla="val 25000"/>
              <a:gd name="adj2" fmla="val 55804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1" name="Выгнутая вниз стрелка 30"/>
          <p:cNvSpPr/>
          <p:nvPr/>
        </p:nvSpPr>
        <p:spPr>
          <a:xfrm rot="3245459">
            <a:off x="986680" y="6939749"/>
            <a:ext cx="745732" cy="538087"/>
          </a:xfrm>
          <a:prstGeom prst="curvedUpArrow">
            <a:avLst>
              <a:gd name="adj1" fmla="val 25000"/>
              <a:gd name="adj2" fmla="val 55804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93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2940" y="336405"/>
            <a:ext cx="8863259" cy="1259946"/>
          </a:xfrm>
        </p:spPr>
        <p:txBody>
          <a:bodyPr/>
          <a:lstStyle/>
          <a:p>
            <a:r>
              <a:rPr lang="ru-RU" sz="2800" cap="all" dirty="0">
                <a:solidFill>
                  <a:srgbClr val="4472C4">
                    <a:lumMod val="75000"/>
                  </a:srgbClr>
                </a:solidFill>
                <a:effectLst/>
                <a:latin typeface="Times New Roman" panose="02020603050405020304" pitchFamily="18" charset="0"/>
                <a:ea typeface="Open Sans Semibold" panose="020B0706030804020204" pitchFamily="34" charset="0"/>
                <a:cs typeface="Times New Roman" panose="02020603050405020304" pitchFamily="18" charset="0"/>
              </a:rPr>
              <a:t>трудоустройство выпускников</a:t>
            </a:r>
            <a:br>
              <a:rPr lang="ru-RU" sz="2800" cap="all" dirty="0">
                <a:solidFill>
                  <a:srgbClr val="4472C4">
                    <a:lumMod val="75000"/>
                  </a:srgbClr>
                </a:solidFill>
                <a:effectLst/>
                <a:latin typeface="Times New Roman" panose="02020603050405020304" pitchFamily="18" charset="0"/>
                <a:ea typeface="Open Sans Semibold" panose="020B0706030804020204" pitchFamily="34" charset="0"/>
                <a:cs typeface="Times New Roman" panose="02020603050405020304" pitchFamily="18" charset="0"/>
              </a:rPr>
            </a:br>
            <a:r>
              <a:rPr lang="ru-RU" sz="2000" cap="all" dirty="0">
                <a:solidFill>
                  <a:srgbClr val="4472C4">
                    <a:lumMod val="75000"/>
                  </a:srgbClr>
                </a:solidFill>
                <a:effectLst/>
                <a:latin typeface="Times New Roman" panose="02020603050405020304" pitchFamily="18" charset="0"/>
                <a:ea typeface="Open Sans Semibold" panose="020B0706030804020204" pitchFamily="34" charset="0"/>
                <a:cs typeface="Times New Roman" panose="02020603050405020304" pitchFamily="18" charset="0"/>
              </a:rPr>
              <a:t>Из категории детей - сирот 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52413"/>
            <a:ext cx="884237" cy="176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404" y="1487004"/>
            <a:ext cx="9548019" cy="5631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1048086"/>
      </p:ext>
    </p:extLst>
  </p:cSld>
  <p:clrMapOvr>
    <a:masterClrMapping/>
  </p:clrMapOvr>
</p:sld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theme1.xml><?xml version="1.0" encoding="utf-8"?>
<a:theme xmlns:a="http://schemas.openxmlformats.org/drawingml/2006/main" name="Шаблон презентации Дивногорский Гидроэнергетический Техникум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Шаблон презентации Дивногорский Гидроэнергетический Техникум" id="{E2FC0138-16ED-40F9-B6A4-2329DE092613}" vid="{29FF51A4-C9F4-49A3-861A-9B9A3860615E}"/>
    </a:ext>
  </a:extLst>
</a:theme>
</file>

<file path=ppt/theme/theme2.xml><?xml version="1.0" encoding="utf-8"?>
<a:theme xmlns:a="http://schemas.openxmlformats.org/drawingml/2006/main" name="1_Шаблон презентации Дивногорский Гидроэнергетический Техникум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Шаблон презентации Дивногорский Гидроэнергетический Техникум" id="{E2FC0138-16ED-40F9-B6A4-2329DE092613}" vid="{29FF51A4-C9F4-49A3-861A-9B9A3860615E}"/>
    </a:ext>
  </a:extLst>
</a:theme>
</file>

<file path=ppt/theme/theme3.xml><?xml version="1.0" encoding="utf-8"?>
<a:theme xmlns:a="http://schemas.openxmlformats.org/drawingml/2006/main" name="2_Шаблон презентации Дивногорский Гидроэнергетический Техникум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Шаблон презентации Дивногорский Гидроэнергетический Техникум" id="{E2FC0138-16ED-40F9-B6A4-2329DE092613}" vid="{29FF51A4-C9F4-49A3-861A-9B9A3860615E}"/>
    </a:ext>
  </a:extLst>
</a:theme>
</file>

<file path=ppt/theme/theme4.xml><?xml version="1.0" encoding="utf-8"?>
<a:theme xmlns:a="http://schemas.openxmlformats.org/drawingml/2006/main" name="3_Шаблон презентации Дивногорский Гидроэнергетический Техникум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Шаблон презентации Дивногорский Гидроэнергетический Техникум" id="{E2FC0138-16ED-40F9-B6A4-2329DE092613}" vid="{29FF51A4-C9F4-49A3-861A-9B9A3860615E}"/>
    </a:ext>
  </a:extLst>
</a:theme>
</file>

<file path=ppt/theme/theme5.xml><?xml version="1.0" encoding="utf-8"?>
<a:theme xmlns:a="http://schemas.openxmlformats.org/drawingml/2006/main" name="4_Шаблон презентации Дивногорский Гидроэнергетический Техникум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Шаблон презентации Дивногорский Гидроэнергетический Техникум" id="{E2FC0138-16ED-40F9-B6A4-2329DE092613}" vid="{29FF51A4-C9F4-49A3-861A-9B9A3860615E}"/>
    </a:ext>
  </a:extLst>
</a:theme>
</file>

<file path=ppt/theme/theme6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  <a:fontScheme name="Открытая">
    <a:maj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  <a:font script="Geor" typeface="Sylfaen"/>
    </a:majorFont>
    <a:min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  <a:font script="Geor" typeface="Sylfaen"/>
    </a:minorFont>
  </a:fontScheme>
  <a:fmtScheme name="Открытая">
    <a:fillStyleLst>
      <a:solidFill>
        <a:schemeClr val="phClr"/>
      </a:solidFill>
      <a:gradFill rotWithShape="1">
        <a:gsLst>
          <a:gs pos="0">
            <a:schemeClr val="phClr">
              <a:tint val="62000"/>
              <a:satMod val="180000"/>
            </a:schemeClr>
          </a:gs>
          <a:gs pos="65000">
            <a:schemeClr val="phClr">
              <a:tint val="32000"/>
              <a:satMod val="250000"/>
            </a:schemeClr>
          </a:gs>
          <a:gs pos="100000">
            <a:schemeClr val="phClr">
              <a:tint val="23000"/>
              <a:satMod val="300000"/>
            </a:schemeClr>
          </a:gs>
        </a:gsLst>
        <a:lin ang="16200000" scaled="0"/>
      </a:gradFill>
      <a:gradFill rotWithShape="1">
        <a:gsLst>
          <a:gs pos="0">
            <a:schemeClr val="phClr">
              <a:shade val="15000"/>
              <a:satMod val="180000"/>
            </a:schemeClr>
          </a:gs>
          <a:gs pos="50000">
            <a:schemeClr val="phClr">
              <a:shade val="45000"/>
              <a:satMod val="170000"/>
            </a:schemeClr>
          </a:gs>
          <a:gs pos="70000">
            <a:schemeClr val="phClr">
              <a:tint val="99000"/>
              <a:shade val="65000"/>
              <a:satMod val="155000"/>
            </a:schemeClr>
          </a:gs>
          <a:gs pos="100000">
            <a:schemeClr val="phClr">
              <a:tint val="95500"/>
              <a:shade val="100000"/>
              <a:satMod val="15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55000" cap="flat" cmpd="thickThin" algn="ctr">
        <a:solidFill>
          <a:schemeClr val="phClr"/>
        </a:solidFill>
        <a:prstDash val="solid"/>
      </a:ln>
      <a:ln w="63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phClr">
              <a:satMod val="30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5000"/>
              <a:satMod val="300000"/>
            </a:schemeClr>
          </a:gs>
          <a:gs pos="40000">
            <a:schemeClr val="phClr">
              <a:tint val="65000"/>
              <a:satMod val="300000"/>
            </a:schemeClr>
          </a:gs>
          <a:gs pos="100000">
            <a:schemeClr val="phClr">
              <a:shade val="65000"/>
              <a:satMod val="300000"/>
            </a:schemeClr>
          </a:gs>
        </a:gsLst>
        <a:path path="circle">
          <a:fillToRect l="65000" b="98000"/>
        </a:path>
      </a:gradFill>
      <a:blipFill>
        <a:blip xmlns:r="http://schemas.openxmlformats.org/officeDocument/2006/relationships" r:embed="rId1">
          <a:duotone>
            <a:schemeClr val="phClr">
              <a:shade val="60000"/>
              <a:satMod val="110000"/>
            </a:schemeClr>
            <a:schemeClr val="phClr">
              <a:tint val="95000"/>
            </a:schemeClr>
          </a:duotone>
        </a:blip>
        <a:tile tx="0" ty="0" sx="50000" sy="50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презентации Дивногорский Гидроэнергетический Техникум</Template>
  <TotalTime>5008</TotalTime>
  <Words>408</Words>
  <Application>Microsoft Office PowerPoint</Application>
  <PresentationFormat>Произвольный</PresentationFormat>
  <Paragraphs>139</Paragraphs>
  <Slides>9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Шаблон презентации Дивногорский Гидроэнергетический Техникум</vt:lpstr>
      <vt:lpstr>1_Шаблон презентации Дивногорский Гидроэнергетический Техникум</vt:lpstr>
      <vt:lpstr>2_Шаблон презентации Дивногорский Гидроэнергетический Техникум</vt:lpstr>
      <vt:lpstr>3_Шаблон презентации Дивногорский Гидроэнергетический Техникум</vt:lpstr>
      <vt:lpstr>4_Шаблон презентации Дивногорский Гидроэнергетический Техникум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     Показатели адаптации обучающихся</vt:lpstr>
      <vt:lpstr>     Показатели адаптации обучающихся</vt:lpstr>
      <vt:lpstr>           Справочная информация   </vt:lpstr>
      <vt:lpstr>Презентация PowerPoint</vt:lpstr>
      <vt:lpstr>трудоустройство выпускников Из категории детей - сирот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Daniel</dc:creator>
  <cp:lastModifiedBy>User</cp:lastModifiedBy>
  <cp:revision>421</cp:revision>
  <cp:lastPrinted>2020-10-06T09:16:03Z</cp:lastPrinted>
  <dcterms:created xsi:type="dcterms:W3CDTF">2017-10-13T00:27:08Z</dcterms:created>
  <dcterms:modified xsi:type="dcterms:W3CDTF">2025-12-03T05:39:05Z</dcterms:modified>
</cp:coreProperties>
</file>